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86" r:id="rId2"/>
    <p:sldId id="363" r:id="rId3"/>
    <p:sldId id="401" r:id="rId4"/>
    <p:sldId id="404" r:id="rId5"/>
    <p:sldId id="418" r:id="rId6"/>
    <p:sldId id="420" r:id="rId7"/>
    <p:sldId id="416" r:id="rId8"/>
    <p:sldId id="403" r:id="rId9"/>
    <p:sldId id="421" r:id="rId10"/>
    <p:sldId id="411" r:id="rId11"/>
    <p:sldId id="445" r:id="rId12"/>
    <p:sldId id="407" r:id="rId13"/>
    <p:sldId id="408" r:id="rId14"/>
    <p:sldId id="423" r:id="rId15"/>
    <p:sldId id="426" r:id="rId16"/>
    <p:sldId id="362" r:id="rId17"/>
    <p:sldId id="409" r:id="rId18"/>
    <p:sldId id="422" r:id="rId19"/>
    <p:sldId id="410" r:id="rId20"/>
    <p:sldId id="379" r:id="rId21"/>
    <p:sldId id="383" r:id="rId22"/>
    <p:sldId id="382" r:id="rId23"/>
    <p:sldId id="366" r:id="rId24"/>
    <p:sldId id="367" r:id="rId25"/>
    <p:sldId id="3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/>
    <p:restoredTop sz="94643"/>
  </p:normalViewPr>
  <p:slideViewPr>
    <p:cSldViewPr snapToGrid="0" snapToObjects="1">
      <p:cViewPr varScale="1">
        <p:scale>
          <a:sx n="119" d="100"/>
          <a:sy n="119" d="100"/>
        </p:scale>
        <p:origin x="216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4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6AA3D-3A8D-E24D-8E15-2B81A7E2BDF1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48F30-3363-8445-87AC-7D520EEBC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2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8F30-3363-8445-87AC-7D520EEBC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2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8F30-3363-8445-87AC-7D520EEBC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9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2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8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9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1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51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0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3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FB299-D554-1B4E-B1B7-6822263CE7D5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548A-DCDE-D74A-8C25-9027406B11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802B4-9BE2-994F-A2DE-E1E1946AD786}"/>
              </a:ext>
            </a:extLst>
          </p:cNvPr>
          <p:cNvSpPr/>
          <p:nvPr userDrawn="1"/>
        </p:nvSpPr>
        <p:spPr>
          <a:xfrm>
            <a:off x="0" y="0"/>
            <a:ext cx="12316016" cy="4748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AC2F4-E5C5-7841-B9EE-7F757AA21356}"/>
              </a:ext>
            </a:extLst>
          </p:cNvPr>
          <p:cNvSpPr/>
          <p:nvPr userDrawn="1"/>
        </p:nvSpPr>
        <p:spPr>
          <a:xfrm>
            <a:off x="0" y="6383130"/>
            <a:ext cx="12316016" cy="4748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63573-AC92-A749-B4B6-0EDECC0D852A}"/>
              </a:ext>
            </a:extLst>
          </p:cNvPr>
          <p:cNvSpPr txBox="1"/>
          <p:nvPr userDrawn="1"/>
        </p:nvSpPr>
        <p:spPr>
          <a:xfrm>
            <a:off x="0" y="6433457"/>
            <a:ext cx="3623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Mackay/Hitchcock/Wang 2021</a:t>
            </a:r>
          </a:p>
        </p:txBody>
      </p:sp>
    </p:spTree>
    <p:extLst>
      <p:ext uri="{BB962C8B-B14F-4D97-AF65-F5344CB8AC3E}">
        <p14:creationId xmlns:p14="http://schemas.microsoft.com/office/powerpoint/2010/main" val="209720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9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8.tiff"/><Relationship Id="rId7" Type="http://schemas.openxmlformats.org/officeDocument/2006/relationships/image" Target="../media/image41.emf"/><Relationship Id="rId12" Type="http://schemas.openxmlformats.org/officeDocument/2006/relationships/image" Target="../media/image44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49.tiff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9.emf"/><Relationship Id="rId3" Type="http://schemas.openxmlformats.org/officeDocument/2006/relationships/image" Target="../media/image60.tiff"/><Relationship Id="rId7" Type="http://schemas.openxmlformats.org/officeDocument/2006/relationships/image" Target="../media/image56.e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58.emf"/><Relationship Id="rId5" Type="http://schemas.openxmlformats.org/officeDocument/2006/relationships/image" Target="../media/image55.e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5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2.emf"/><Relationship Id="rId11" Type="http://schemas.openxmlformats.org/officeDocument/2006/relationships/image" Target="../media/image65.pn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64.emf"/><Relationship Id="rId4" Type="http://schemas.openxmlformats.org/officeDocument/2006/relationships/image" Target="../media/image61.emf"/><Relationship Id="rId9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"/><Relationship Id="rId2" Type="http://schemas.openxmlformats.org/officeDocument/2006/relationships/image" Target="../media/image7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9.tif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8FC6E5-45BA-A34E-989B-77DF7DC90DE2}"/>
              </a:ext>
            </a:extLst>
          </p:cNvPr>
          <p:cNvSpPr txBox="1"/>
          <p:nvPr/>
        </p:nvSpPr>
        <p:spPr>
          <a:xfrm>
            <a:off x="8658834" y="5786342"/>
            <a:ext cx="210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Photo: Scott Mackay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F25594-A71E-D143-89AE-59473814B76F}"/>
              </a:ext>
            </a:extLst>
          </p:cNvPr>
          <p:cNvSpPr/>
          <p:nvPr/>
        </p:nvSpPr>
        <p:spPr>
          <a:xfrm>
            <a:off x="-75305" y="0"/>
            <a:ext cx="12360537" cy="11528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0DF341-AC06-B94E-A0BE-A5D98865F742}"/>
              </a:ext>
            </a:extLst>
          </p:cNvPr>
          <p:cNvSpPr txBox="1">
            <a:spLocks/>
          </p:cNvSpPr>
          <p:nvPr/>
        </p:nvSpPr>
        <p:spPr>
          <a:xfrm>
            <a:off x="1577157" y="124439"/>
            <a:ext cx="9034664" cy="904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TREES Workshop: </a:t>
            </a:r>
          </a:p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Theory, Research Questions, and Hands-on 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6C7E3D-FBE8-9443-A329-85DE751CCD5D}"/>
              </a:ext>
            </a:extLst>
          </p:cNvPr>
          <p:cNvSpPr txBox="1"/>
          <p:nvPr/>
        </p:nvSpPr>
        <p:spPr>
          <a:xfrm>
            <a:off x="2243334" y="1805637"/>
            <a:ext cx="779835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D. Scott Mackay, Mitchell Hitchcock and Diane R. Wang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University at Buffalo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Purdue University</a:t>
            </a:r>
          </a:p>
        </p:txBody>
      </p:sp>
      <p:pic>
        <p:nvPicPr>
          <p:cNvPr id="11" name="Picture 4" descr="trees_lostCreek.tif">
            <a:extLst>
              <a:ext uri="{FF2B5EF4-FFF2-40B4-BE49-F238E27FC236}">
                <a16:creationId xmlns:a16="http://schemas.microsoft.com/office/drawing/2014/main" id="{7D5FD753-CCBB-2444-8555-78D63EB81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4" r="39520"/>
          <a:stretch/>
        </p:blipFill>
        <p:spPr bwMode="auto">
          <a:xfrm>
            <a:off x="0" y="3045117"/>
            <a:ext cx="1369088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E4F71-189E-FD47-973B-185F0D436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32" t="3491" r="22980" b="53651"/>
          <a:stretch/>
        </p:blipFill>
        <p:spPr>
          <a:xfrm>
            <a:off x="8205117" y="3038905"/>
            <a:ext cx="3673139" cy="3262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D45C7-F9A3-B545-B6D6-A1C74FE0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042" y="3038905"/>
            <a:ext cx="2158701" cy="327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2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F4A6CA-25D1-1049-8F77-E193EB84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50" y="3511345"/>
            <a:ext cx="24765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6678D-A6DA-B848-A58B-6EBC2032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69" y="3504453"/>
            <a:ext cx="37719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0E08F-7F6F-804A-AB48-DF0DB1385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792" y="3727245"/>
            <a:ext cx="15367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0CAD5-AA81-EA4D-A0E1-495DAC154A9D}"/>
                  </a:ext>
                </a:extLst>
              </p:cNvPr>
              <p:cNvSpPr txBox="1"/>
              <p:nvPr/>
            </p:nvSpPr>
            <p:spPr>
              <a:xfrm>
                <a:off x="1934802" y="900951"/>
                <a:ext cx="2703882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0CAD5-AA81-EA4D-A0E1-495DAC15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02" y="900951"/>
                <a:ext cx="2703882" cy="398955"/>
              </a:xfrm>
              <a:prstGeom prst="rect">
                <a:avLst/>
              </a:prstGeom>
              <a:blipFill>
                <a:blip r:embed="rId5"/>
                <a:stretch>
                  <a:fillRect l="-186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B5337D-2ACC-2248-B9E2-0C11A308C67D}"/>
                  </a:ext>
                </a:extLst>
              </p:cNvPr>
              <p:cNvSpPr txBox="1"/>
              <p:nvPr/>
            </p:nvSpPr>
            <p:spPr>
              <a:xfrm>
                <a:off x="1934802" y="2571129"/>
                <a:ext cx="2836096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B5337D-2ACC-2248-B9E2-0C11A308C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02" y="2571129"/>
                <a:ext cx="2836096" cy="425501"/>
              </a:xfrm>
              <a:prstGeom prst="rect">
                <a:avLst/>
              </a:prstGeom>
              <a:blipFill>
                <a:blip r:embed="rId6"/>
                <a:stretch>
                  <a:fillRect l="-17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2D8608-3FF5-A64C-B86B-D29CF61EDBE2}"/>
              </a:ext>
            </a:extLst>
          </p:cNvPr>
          <p:cNvSpPr txBox="1"/>
          <p:nvPr/>
        </p:nvSpPr>
        <p:spPr>
          <a:xfrm>
            <a:off x="5864251" y="921831"/>
            <a:ext cx="42418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declines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where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D9E28-8760-7E42-8F87-C3966729A96B}"/>
              </a:ext>
            </a:extLst>
          </p:cNvPr>
          <p:cNvSpPr/>
          <p:nvPr/>
        </p:nvSpPr>
        <p:spPr>
          <a:xfrm>
            <a:off x="1844635" y="4827397"/>
            <a:ext cx="84932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80.0 Vcmax25, maximum Rubisco activity at 25 C,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m-2 s-1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1035-AAFF-E04B-88AF-386055149331}"/>
                  </a:ext>
                </a:extLst>
              </p:cNvPr>
              <p:cNvSpPr txBox="1"/>
              <p:nvPr/>
            </p:nvSpPr>
            <p:spPr>
              <a:xfrm>
                <a:off x="2930351" y="1364197"/>
                <a:ext cx="1927643" cy="1054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1035-AAFF-E04B-88AF-386055149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351" y="1364197"/>
                <a:ext cx="1927643" cy="1054263"/>
              </a:xfrm>
              <a:prstGeom prst="rect">
                <a:avLst/>
              </a:prstGeom>
              <a:blipFill>
                <a:blip r:embed="rId7"/>
                <a:stretch>
                  <a:fillRect l="-196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9BF8E59-203F-2D49-8ACE-A8A3D5166BD2}"/>
              </a:ext>
            </a:extLst>
          </p:cNvPr>
          <p:cNvSpPr/>
          <p:nvPr/>
        </p:nvSpPr>
        <p:spPr>
          <a:xfrm>
            <a:off x="1841661" y="5263833"/>
            <a:ext cx="8612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140.0 Jmax25, maximum electron transport rate at 25 C,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m-2 s-1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C3B249-06B5-8746-B3BF-FD6078A6CB34}"/>
              </a:ext>
            </a:extLst>
          </p:cNvPr>
          <p:cNvSpPr/>
          <p:nvPr/>
        </p:nvSpPr>
        <p:spPr>
          <a:xfrm>
            <a:off x="1841660" y="5700269"/>
            <a:ext cx="66887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38.6 gammaStar25, compensation point at 25 C,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72B14-8736-5C4A-BDD2-84C970E4C62B}"/>
              </a:ext>
            </a:extLst>
          </p:cNvPr>
          <p:cNvSpPr txBox="1"/>
          <p:nvPr/>
        </p:nvSpPr>
        <p:spPr>
          <a:xfrm>
            <a:off x="2916405" y="-76202"/>
            <a:ext cx="6425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3. Photosynthesis (new C3 model)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61353-CAFD-EA4E-854A-6138EDE7CAD0}"/>
              </a:ext>
            </a:extLst>
          </p:cNvPr>
          <p:cNvSpPr txBox="1"/>
          <p:nvPr/>
        </p:nvSpPr>
        <p:spPr>
          <a:xfrm>
            <a:off x="8133538" y="430086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Caemmerer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31067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0CAD5-AA81-EA4D-A0E1-495DAC154A9D}"/>
                  </a:ext>
                </a:extLst>
              </p:cNvPr>
              <p:cNvSpPr txBox="1"/>
              <p:nvPr/>
            </p:nvSpPr>
            <p:spPr>
              <a:xfrm>
                <a:off x="1934803" y="900951"/>
                <a:ext cx="2807755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𝑅𝑒𝑓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0CAD5-AA81-EA4D-A0E1-495DAC15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03" y="900951"/>
                <a:ext cx="2807755" cy="398955"/>
              </a:xfrm>
              <a:prstGeom prst="rect">
                <a:avLst/>
              </a:prstGeom>
              <a:blipFill>
                <a:blip r:embed="rId2"/>
                <a:stretch>
                  <a:fillRect l="-180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B5337D-2ACC-2248-B9E2-0C11A308C67D}"/>
                  </a:ext>
                </a:extLst>
              </p:cNvPr>
              <p:cNvSpPr txBox="1"/>
              <p:nvPr/>
            </p:nvSpPr>
            <p:spPr>
              <a:xfrm>
                <a:off x="1934803" y="2571129"/>
                <a:ext cx="2499979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B5337D-2ACC-2248-B9E2-0C11A308C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03" y="2571129"/>
                <a:ext cx="2499979" cy="425501"/>
              </a:xfrm>
              <a:prstGeom prst="rect">
                <a:avLst/>
              </a:prstGeom>
              <a:blipFill>
                <a:blip r:embed="rId3"/>
                <a:stretch>
                  <a:fillRect l="-1015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D2D8608-3FF5-A64C-B86B-D29CF61EDBE2}"/>
              </a:ext>
            </a:extLst>
          </p:cNvPr>
          <p:cNvSpPr txBox="1"/>
          <p:nvPr/>
        </p:nvSpPr>
        <p:spPr>
          <a:xfrm>
            <a:off x="5864251" y="921831"/>
            <a:ext cx="42418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declines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increases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where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ref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1035-AAFF-E04B-88AF-386055149331}"/>
                  </a:ext>
                </a:extLst>
              </p:cNvPr>
              <p:cNvSpPr txBox="1"/>
              <p:nvPr/>
            </p:nvSpPr>
            <p:spPr>
              <a:xfrm>
                <a:off x="2930351" y="1364197"/>
                <a:ext cx="1927643" cy="1054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321035-AAFF-E04B-88AF-386055149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351" y="1364197"/>
                <a:ext cx="1927643" cy="1054263"/>
              </a:xfrm>
              <a:prstGeom prst="rect">
                <a:avLst/>
              </a:prstGeom>
              <a:blipFill>
                <a:blip r:embed="rId4"/>
                <a:stretch>
                  <a:fillRect l="-196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AD72B14-8736-5C4A-BDD2-84C970E4C62B}"/>
              </a:ext>
            </a:extLst>
          </p:cNvPr>
          <p:cNvSpPr txBox="1"/>
          <p:nvPr/>
        </p:nvSpPr>
        <p:spPr>
          <a:xfrm>
            <a:off x="3124752" y="-76202"/>
            <a:ext cx="5764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3. Photosynthesis (C4 model)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FF65C8-7389-EF43-BC44-60BF5961BF04}"/>
              </a:ext>
            </a:extLst>
          </p:cNvPr>
          <p:cNvSpPr/>
          <p:nvPr/>
        </p:nvSpPr>
        <p:spPr>
          <a:xfrm>
            <a:off x="1753576" y="4882501"/>
            <a:ext cx="87081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60.0 Vcmax25, maximum Rubisco activity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m-2 s-1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100.0 Vpmax25, maximum PEP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carbolylase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activity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m-2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400.0 Jmax25, maximum electron transport rate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m-2 s-1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38.6 gammaStar25, compensation point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80.0 Kp25,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Michaelis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constant of PEP carboxylase for CO2 at 25 C,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ubar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80.0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Vpr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, PEP regeneration rate,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umol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m-2 s-1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58C1A-1042-074B-AE08-B9FD39EDE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802" y="3455691"/>
            <a:ext cx="4584700" cy="44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DE1ED9-F6DE-6B4F-A364-70AD87DCC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567" y="3274081"/>
            <a:ext cx="2743200" cy="825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79E5EE-D9B1-9F43-9C55-B546D6409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802" y="4010641"/>
            <a:ext cx="4914900" cy="711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E67B88-AC1C-CB4F-A2BF-702BB5DAFA73}"/>
              </a:ext>
            </a:extLst>
          </p:cNvPr>
          <p:cNvSpPr txBox="1"/>
          <p:nvPr/>
        </p:nvSpPr>
        <p:spPr>
          <a:xfrm>
            <a:off x="7592443" y="426024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Caemmerer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81814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16039-2C2E-5649-A81A-8D606C3B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716" y="727610"/>
            <a:ext cx="2152650" cy="108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497A3-DDFC-AF4C-BB36-1B40DFF3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69" y="727610"/>
            <a:ext cx="5086350" cy="1085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9B9137-BAD4-DD40-874D-2EB705A4FD30}"/>
              </a:ext>
            </a:extLst>
          </p:cNvPr>
          <p:cNvSpPr/>
          <p:nvPr/>
        </p:nvSpPr>
        <p:spPr>
          <a:xfrm>
            <a:off x="4370673" y="2219070"/>
            <a:ext cx="435824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11.211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leafAreaMax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 K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0.939134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initialLeafSize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A_pot_in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0.000495803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leafArea_Rate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//r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11024.02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dur_LeafExpansion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d_exp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400.0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SLA_max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SLA_max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71.1034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SLA_min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SLA_min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60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leaf_insertAngle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 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2.5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leaf_len_to_width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0.90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proportion_CD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//a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1970.534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phyllochron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phyllochron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13507.5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floweringTime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//TTF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0.96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Tbase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//Tb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4926.335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therm_plant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15.0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projectedArea_init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40.0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pot_size</a:t>
            </a:r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 //max projected area, cm2</a:t>
            </a: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0.43    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root_to_shoot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Menlo" panose="020B0609030804020204" pitchFamily="49" charset="0"/>
              </a:rPr>
              <a:t>1.59    </a:t>
            </a:r>
            <a:r>
              <a:rPr lang="en-US" sz="1400" dirty="0" err="1">
                <a:solidFill>
                  <a:srgbClr val="0070C0"/>
                </a:solidFill>
                <a:latin typeface="Menlo" panose="020B0609030804020204" pitchFamily="49" charset="0"/>
              </a:rPr>
              <a:t>leaf_to_stem</a:t>
            </a:r>
            <a:endParaRPr lang="en-US" sz="1400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200B9-DBA8-314E-9171-CD34D8AD5E42}"/>
              </a:ext>
            </a:extLst>
          </p:cNvPr>
          <p:cNvSpPr txBox="1"/>
          <p:nvPr/>
        </p:nvSpPr>
        <p:spPr>
          <a:xfrm>
            <a:off x="2620983" y="-78924"/>
            <a:ext cx="6880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4. Vegetative growth: Leaf (Brassica)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3E59C-5D91-BC47-BF1D-7D5BD74DF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32" t="3491" r="22980" b="53651"/>
          <a:stretch/>
        </p:blipFill>
        <p:spPr>
          <a:xfrm>
            <a:off x="128052" y="2205779"/>
            <a:ext cx="4242621" cy="3768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8FD79-D4A9-374D-AFB7-44196E9CA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9672" y="5973944"/>
            <a:ext cx="41983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Arial"/>
                <a:cs typeface="Arial"/>
              </a:rPr>
              <a:t>Wang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, 2019, Journal of Experimental Botany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8C81B1-1856-9248-988E-B4D7EE50E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917" y="2035219"/>
            <a:ext cx="3320660" cy="37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ootVolume2.tiff">
            <a:extLst>
              <a:ext uri="{FF2B5EF4-FFF2-40B4-BE49-F238E27FC236}">
                <a16:creationId xmlns:a16="http://schemas.microsoft.com/office/drawing/2014/main" id="{3D65093F-BC6F-8B43-B0E4-FE92614BE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12031" r="4068" b="26711"/>
          <a:stretch/>
        </p:blipFill>
        <p:spPr>
          <a:xfrm>
            <a:off x="1630916" y="544007"/>
            <a:ext cx="4168330" cy="4201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E9936-9DC5-304B-89A7-9C80352FAB6B}"/>
              </a:ext>
            </a:extLst>
          </p:cNvPr>
          <p:cNvSpPr txBox="1"/>
          <p:nvPr/>
        </p:nvSpPr>
        <p:spPr>
          <a:xfrm>
            <a:off x="3809557" y="-66166"/>
            <a:ext cx="458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4. Vegetative growth: Roots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01F80-D31A-CC48-8F3E-18B211064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634" y="6001035"/>
            <a:ext cx="31213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Arial"/>
                <a:cs typeface="Arial"/>
              </a:rPr>
              <a:t>Mackay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, 2019, New </a:t>
            </a:r>
            <a:r>
              <a:rPr lang="en-US" sz="1400" dirty="0" err="1">
                <a:latin typeface="Arial"/>
                <a:cs typeface="Arial"/>
              </a:rPr>
              <a:t>Phytologist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86054-4755-114B-A005-8EEA91A09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13" y="4800869"/>
            <a:ext cx="4296463" cy="10455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498556-708A-2F44-98C2-495C91A26CB2}"/>
              </a:ext>
            </a:extLst>
          </p:cNvPr>
          <p:cNvSpPr/>
          <p:nvPr/>
        </p:nvSpPr>
        <p:spPr>
          <a:xfrm>
            <a:off x="6622650" y="640423"/>
            <a:ext cx="353606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#_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of_shoot_modules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1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1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    0.48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      0.2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#_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of_root_modules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  4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</a:rPr>
              <a:t> 0.2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</a:rPr>
              <a:t>     1.0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b="1" dirty="0">
                <a:solidFill>
                  <a:srgbClr val="0070C0"/>
                </a:solidFill>
                <a:latin typeface="Menlo" panose="020B0609030804020204" pitchFamily="49" charset="0"/>
              </a:rPr>
              <a:t>       0.008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0.2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1.0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  0.016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0.3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1.0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  0.024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leaf_area_fraction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0.3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length_lateral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1.0</a:t>
            </a:r>
          </a:p>
          <a:p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length_axial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      0.048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4967-8DC4-C544-894B-3FB5134B8C6B}"/>
              </a:ext>
            </a:extLst>
          </p:cNvPr>
          <p:cNvSpPr txBox="1"/>
          <p:nvPr/>
        </p:nvSpPr>
        <p:spPr>
          <a:xfrm>
            <a:off x="6622651" y="5136611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Axial length = 0.96 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Lateral0 length = 0.96 x 1.0 = 0.96 m</a:t>
            </a:r>
          </a:p>
        </p:txBody>
      </p:sp>
    </p:spTree>
    <p:extLst>
      <p:ext uri="{BB962C8B-B14F-4D97-AF65-F5344CB8AC3E}">
        <p14:creationId xmlns:p14="http://schemas.microsoft.com/office/powerpoint/2010/main" val="397228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ootVolume2.tiff">
            <a:extLst>
              <a:ext uri="{FF2B5EF4-FFF2-40B4-BE49-F238E27FC236}">
                <a16:creationId xmlns:a16="http://schemas.microsoft.com/office/drawing/2014/main" id="{3D65093F-BC6F-8B43-B0E4-FE92614BE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12031" r="4068" b="26711"/>
          <a:stretch/>
        </p:blipFill>
        <p:spPr>
          <a:xfrm>
            <a:off x="1630916" y="544007"/>
            <a:ext cx="4168330" cy="4201102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7F8DACB-4BD2-8F4A-BE66-2F74A70D5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7916" y="655458"/>
          <a:ext cx="2819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7" name="Equation" r:id="rId4" imgW="1409700" imgH="457200" progId="Equation.DSMT4">
                  <p:embed/>
                </p:oleObj>
              </mc:Choice>
              <mc:Fallback>
                <p:oleObj name="Equation" r:id="rId4" imgW="1409700" imgH="4572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7F8DACB-4BD2-8F4A-BE66-2F74A70D5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87916" y="655458"/>
                        <a:ext cx="2819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3F4B218-AF27-9043-B173-B078E1AE9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3246" y="3188078"/>
          <a:ext cx="1397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8" name="Equation" r:id="rId6" imgW="698500" imgH="457200" progId="Equation.DSMT4">
                  <p:embed/>
                </p:oleObj>
              </mc:Choice>
              <mc:Fallback>
                <p:oleObj name="Equation" r:id="rId6" imgW="698500" imgH="4572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3F4B218-AF27-9043-B173-B078E1AE9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53246" y="3188078"/>
                        <a:ext cx="1397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0A01826-CBF1-774B-BD4B-50BDC378D1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35636" y="2874305"/>
          <a:ext cx="22860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9" name="Equation" r:id="rId8" imgW="1143000" imgH="558800" progId="Equation.DSMT4">
                  <p:embed/>
                </p:oleObj>
              </mc:Choice>
              <mc:Fallback>
                <p:oleObj name="Equation" r:id="rId8" imgW="1143000" imgH="558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0A01826-CBF1-774B-BD4B-50BDC378D1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35636" y="2874305"/>
                        <a:ext cx="22860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7D4DEC1-4F4E-3641-875E-8086F7ACE6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6060" y="4275377"/>
          <a:ext cx="1854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0" name="Equation" r:id="rId10" imgW="927100" imgH="254000" progId="Equation.DSMT4">
                  <p:embed/>
                </p:oleObj>
              </mc:Choice>
              <mc:Fallback>
                <p:oleObj name="Equation" r:id="rId10" imgW="927100" imgH="2540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A7D4DEC1-4F4E-3641-875E-8086F7ACE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96060" y="4275377"/>
                        <a:ext cx="18542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EF01F80-D31A-CC48-8F3E-18B211064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634" y="6001035"/>
            <a:ext cx="31213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Arial"/>
                <a:cs typeface="Arial"/>
              </a:rPr>
              <a:t>Mackay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, 2019, New </a:t>
            </a:r>
            <a:r>
              <a:rPr lang="en-US" sz="1400" dirty="0" err="1">
                <a:latin typeface="Arial"/>
                <a:cs typeface="Arial"/>
              </a:rPr>
              <a:t>Phytologist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1A8860-C90A-794C-A966-41301F363B67}"/>
              </a:ext>
            </a:extLst>
          </p:cNvPr>
          <p:cNvSpPr/>
          <p:nvPr/>
        </p:nvSpPr>
        <p:spPr>
          <a:xfrm>
            <a:off x="1690732" y="4696587"/>
            <a:ext cx="8359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79200.0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Cbelowground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kg ha-1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0.00024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Croot_frac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dim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1454.0 SRL1, m gC-1 at root diameter of 250 um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0.000125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minRootDiam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m diameter of thickest root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0.004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maxRootDiam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m diameter of thickest root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1.0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minRootLifespan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years,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0BFF23-4C0E-E04E-8B4C-BCA9A52456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9148" y="1584159"/>
            <a:ext cx="4549140" cy="1158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D50F7-CD20-CE46-BB57-FE5AF6D4CBC8}"/>
              </a:ext>
            </a:extLst>
          </p:cNvPr>
          <p:cNvSpPr txBox="1"/>
          <p:nvPr/>
        </p:nvSpPr>
        <p:spPr>
          <a:xfrm>
            <a:off x="3809557" y="-66166"/>
            <a:ext cx="458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4. Vegetative growth: Roots</a:t>
            </a:r>
          </a:p>
        </p:txBody>
      </p:sp>
    </p:spTree>
    <p:extLst>
      <p:ext uri="{BB962C8B-B14F-4D97-AF65-F5344CB8AC3E}">
        <p14:creationId xmlns:p14="http://schemas.microsoft.com/office/powerpoint/2010/main" val="407824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2050B-F58E-7B45-B1CA-F86948CA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659495"/>
            <a:ext cx="8503920" cy="5177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D882F-3BDA-5147-8A6F-8F9F269B8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634" y="6001035"/>
            <a:ext cx="31213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Arial"/>
                <a:cs typeface="Arial"/>
              </a:rPr>
              <a:t>Mackay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, 2019, New </a:t>
            </a:r>
            <a:r>
              <a:rPr lang="en-US" sz="1400" dirty="0" err="1">
                <a:latin typeface="Arial"/>
                <a:cs typeface="Arial"/>
              </a:rPr>
              <a:t>Phytologist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F8AE2-5041-8946-9447-4EA8BDAF332A}"/>
              </a:ext>
            </a:extLst>
          </p:cNvPr>
          <p:cNvSpPr txBox="1"/>
          <p:nvPr/>
        </p:nvSpPr>
        <p:spPr>
          <a:xfrm>
            <a:off x="3809557" y="-66166"/>
            <a:ext cx="458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4. Vegetative growth: Roots</a:t>
            </a:r>
          </a:p>
        </p:txBody>
      </p:sp>
    </p:spTree>
    <p:extLst>
      <p:ext uri="{BB962C8B-B14F-4D97-AF65-F5344CB8AC3E}">
        <p14:creationId xmlns:p14="http://schemas.microsoft.com/office/powerpoint/2010/main" val="357891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C77B5B-7CE1-084D-8C79-350B636718BD}"/>
              </a:ext>
            </a:extLst>
          </p:cNvPr>
          <p:cNvSpPr/>
          <p:nvPr/>
        </p:nvSpPr>
        <p:spPr>
          <a:xfrm>
            <a:off x="1654284" y="5926627"/>
            <a:ext cx="42398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Mackay et al., 2015, Water Resources Research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B2BFB5-453D-2E44-97C3-FF34D0CC1F9E}"/>
                  </a:ext>
                </a:extLst>
              </p:cNvPr>
              <p:cNvSpPr txBox="1"/>
              <p:nvPr/>
            </p:nvSpPr>
            <p:spPr>
              <a:xfrm>
                <a:off x="6584881" y="3019460"/>
                <a:ext cx="2270045" cy="77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𝐿𝑉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B2BFB5-453D-2E44-97C3-FF34D0CC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881" y="3019460"/>
                <a:ext cx="2270045" cy="777200"/>
              </a:xfrm>
              <a:prstGeom prst="rect">
                <a:avLst/>
              </a:prstGeom>
              <a:blipFill>
                <a:blip r:embed="rId2"/>
                <a:stretch>
                  <a:fillRect l="-277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56C20-9989-2143-B05F-5A77D42649D9}"/>
                  </a:ext>
                </a:extLst>
              </p:cNvPr>
              <p:cNvSpPr txBox="1"/>
              <p:nvPr/>
            </p:nvSpPr>
            <p:spPr>
              <a:xfrm>
                <a:off x="6584880" y="4117351"/>
                <a:ext cx="2960234" cy="9198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𝑢𝑝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𝑑𝑜𝑤𝑛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56C20-9989-2143-B05F-5A77D4264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880" y="4117351"/>
                <a:ext cx="2960234" cy="919867"/>
              </a:xfrm>
              <a:prstGeom prst="rect">
                <a:avLst/>
              </a:prstGeom>
              <a:blipFill>
                <a:blip r:embed="rId3"/>
                <a:stretch>
                  <a:fillRect l="-20513" t="-165753" r="-1709" b="-234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9463403-2E1E-A048-BB4E-4F50605AC763}"/>
              </a:ext>
            </a:extLst>
          </p:cNvPr>
          <p:cNvSpPr txBox="1"/>
          <p:nvPr/>
        </p:nvSpPr>
        <p:spPr>
          <a:xfrm>
            <a:off x="3848749" y="-61225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5. Soil-Xylem hydraulics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1CBB3-470B-674B-B3E4-CE36BA67450F}"/>
                  </a:ext>
                </a:extLst>
              </p:cNvPr>
              <p:cNvSpPr txBox="1"/>
              <p:nvPr/>
            </p:nvSpPr>
            <p:spPr>
              <a:xfrm>
                <a:off x="6584882" y="5405527"/>
                <a:ext cx="2787751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1CBB3-470B-674B-B3E4-CE36BA674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882" y="5405527"/>
                <a:ext cx="2787751" cy="403187"/>
              </a:xfrm>
              <a:prstGeom prst="rect">
                <a:avLst/>
              </a:prstGeom>
              <a:blipFill>
                <a:blip r:embed="rId4"/>
                <a:stretch>
                  <a:fillRect l="-1810" t="-115152" b="-1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90B5620-8D45-114E-A57B-2B511FF19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044" y="878843"/>
            <a:ext cx="3209909" cy="4807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CEFE1A-712E-9A43-9194-9A3AF213D5AD}"/>
              </a:ext>
            </a:extLst>
          </p:cNvPr>
          <p:cNvSpPr/>
          <p:nvPr/>
        </p:nvSpPr>
        <p:spPr>
          <a:xfrm>
            <a:off x="6460043" y="15414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0.15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Gsref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0.54 m (proportion of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Gsref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F80836-CC86-8542-802A-DDC8EC91E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59" y="541193"/>
            <a:ext cx="3555090" cy="53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6A7AAB-5334-8E4D-9629-17542B1E28D4}"/>
              </a:ext>
            </a:extLst>
          </p:cNvPr>
          <p:cNvSpPr/>
          <p:nvPr/>
        </p:nvSpPr>
        <p:spPr>
          <a:xfrm>
            <a:off x="1714006" y="1009852"/>
            <a:ext cx="89539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-0.1 Md </a:t>
            </a:r>
            <a:r>
              <a:rPr lang="en-US" sz="1600" dirty="0">
                <a:solidFill>
                  <a:srgbClr val="C00000"/>
                </a:solidFill>
                <a:latin typeface="Menlo" panose="020B0609030804020204" pitchFamily="49" charset="0"/>
              </a:rPr>
              <a:t>(If critical pressure is more positive, then hydraulic failure)</a:t>
            </a:r>
          </a:p>
          <a:p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-0.5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midday_at_sat_kl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2.5 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e_at_saturated_kl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-0.3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pd_at_sat_kl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1.57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ax_Shoot-b_value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2.38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ax_Shoot-c_value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1.57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lat_Shoot-b_value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2.38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lat_Shoot-c_value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1.57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ax_Root-b_value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2.38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ax_Root-c_value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1.57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lat_Root-b_value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2.38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lat_Root-c_value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_(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weibull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5" name="Picture 4" descr="vulnerabilityCurves.tiff">
            <a:extLst>
              <a:ext uri="{FF2B5EF4-FFF2-40B4-BE49-F238E27FC236}">
                <a16:creationId xmlns:a16="http://schemas.microsoft.com/office/drawing/2014/main" id="{96CB6CD0-238D-8B4C-9519-E78D2310D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04" y="2729097"/>
            <a:ext cx="3796589" cy="3105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55DD5-7926-7247-89B8-BAEAF7A6EC1C}"/>
              </a:ext>
            </a:extLst>
          </p:cNvPr>
          <p:cNvSpPr txBox="1"/>
          <p:nvPr/>
        </p:nvSpPr>
        <p:spPr>
          <a:xfrm>
            <a:off x="3848749" y="-61225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5. Soil-Xylem hydraulics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13F833-CE93-A746-BD41-DDA597D5DFCA}"/>
                  </a:ext>
                </a:extLst>
              </p:cNvPr>
              <p:cNvSpPr txBox="1"/>
              <p:nvPr/>
            </p:nvSpPr>
            <p:spPr>
              <a:xfrm>
                <a:off x="2454873" y="5431212"/>
                <a:ext cx="2787751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13F833-CE93-A746-BD41-DDA597D5D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873" y="5431212"/>
                <a:ext cx="2787751" cy="403187"/>
              </a:xfrm>
              <a:prstGeom prst="rect">
                <a:avLst/>
              </a:prstGeom>
              <a:blipFill>
                <a:blip r:embed="rId3"/>
                <a:stretch>
                  <a:fillRect l="-2273" t="-115152" b="-1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B6F22BD-0B08-B445-B29C-E8FEB8263112}"/>
              </a:ext>
            </a:extLst>
          </p:cNvPr>
          <p:cNvSpPr txBox="1"/>
          <p:nvPr/>
        </p:nvSpPr>
        <p:spPr>
          <a:xfrm>
            <a:off x="4801477" y="1432896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88F27-8AB9-C94C-AED6-C4865301804B}"/>
              </a:ext>
            </a:extLst>
          </p:cNvPr>
          <p:cNvSpPr txBox="1"/>
          <p:nvPr/>
        </p:nvSpPr>
        <p:spPr>
          <a:xfrm>
            <a:off x="5126878" y="1828079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(Empirical observations to set up the hydraulics)</a:t>
            </a:r>
          </a:p>
        </p:txBody>
      </p:sp>
    </p:spTree>
    <p:extLst>
      <p:ext uri="{BB962C8B-B14F-4D97-AF65-F5344CB8AC3E}">
        <p14:creationId xmlns:p14="http://schemas.microsoft.com/office/powerpoint/2010/main" val="359223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CC372-7152-A142-8526-B65D258A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250" y="1046202"/>
            <a:ext cx="6783070" cy="5298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B557A8-0ED1-5E40-A797-0E08A1CB1C3A}"/>
              </a:ext>
            </a:extLst>
          </p:cNvPr>
          <p:cNvSpPr/>
          <p:nvPr/>
        </p:nvSpPr>
        <p:spPr>
          <a:xfrm>
            <a:off x="1882815" y="514694"/>
            <a:ext cx="8165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0.1  GMP_(mm)_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geometric_mean_particle_diameter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12.0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GSD_geometric_standard_deviation_of_particle_size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67B1E-A864-9244-BE38-13F3ECC3A93D}"/>
              </a:ext>
            </a:extLst>
          </p:cNvPr>
          <p:cNvSpPr txBox="1"/>
          <p:nvPr/>
        </p:nvSpPr>
        <p:spPr>
          <a:xfrm>
            <a:off x="3848749" y="-61225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5. Soil-Xylem hydraulics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2B4100-B88F-3C44-99A1-2464B76AEE74}"/>
              </a:ext>
            </a:extLst>
          </p:cNvPr>
          <p:cNvSpPr/>
          <p:nvPr/>
        </p:nvSpPr>
        <p:spPr>
          <a:xfrm>
            <a:off x="6906230" y="4109013"/>
            <a:ext cx="219919" cy="21991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34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ootVolume2.tiff">
            <a:extLst>
              <a:ext uri="{FF2B5EF4-FFF2-40B4-BE49-F238E27FC236}">
                <a16:creationId xmlns:a16="http://schemas.microsoft.com/office/drawing/2014/main" id="{3D65093F-BC6F-8B43-B0E4-FE92614BE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5" t="12031" r="4068" b="26711"/>
          <a:stretch/>
        </p:blipFill>
        <p:spPr>
          <a:xfrm>
            <a:off x="1630916" y="544007"/>
            <a:ext cx="4168330" cy="4201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BE9936-9DC5-304B-89A7-9C80352FAB6B}"/>
              </a:ext>
            </a:extLst>
          </p:cNvPr>
          <p:cNvSpPr txBox="1"/>
          <p:nvPr/>
        </p:nvSpPr>
        <p:spPr>
          <a:xfrm>
            <a:off x="4902328" y="-54272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6. Soil Physics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2A61C-F36C-C14D-A84B-BCC4E2EB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449" y="964541"/>
            <a:ext cx="4292600" cy="726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8838B-33EE-354D-8A82-786CB9CF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449" y="2158333"/>
            <a:ext cx="2212340" cy="462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EAA30C-9D02-4C44-A2EB-792D3ACC7116}"/>
              </a:ext>
            </a:extLst>
          </p:cNvPr>
          <p:cNvSpPr/>
          <p:nvPr/>
        </p:nvSpPr>
        <p:spPr>
          <a:xfrm>
            <a:off x="2147455" y="5042160"/>
            <a:ext cx="28441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0.4 porosity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0.3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silt_fraction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0.3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clay_fraction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65DE1-6417-BF48-A58A-D1B216AE854C}"/>
              </a:ext>
            </a:extLst>
          </p:cNvPr>
          <p:cNvSpPr txBox="1"/>
          <p:nvPr/>
        </p:nvSpPr>
        <p:spPr>
          <a:xfrm>
            <a:off x="5941622" y="3472500"/>
            <a:ext cx="4110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Drainage: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Explicit Richards Equation</a:t>
            </a:r>
          </a:p>
          <a:p>
            <a:pPr marL="342900" indent="-3429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Film flow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macropores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57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50606-9301-F345-B88A-5B49C1EDB653}"/>
              </a:ext>
            </a:extLst>
          </p:cNvPr>
          <p:cNvSpPr txBox="1"/>
          <p:nvPr/>
        </p:nvSpPr>
        <p:spPr>
          <a:xfrm>
            <a:off x="2340537" y="-74430"/>
            <a:ext cx="7581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TREES Workshop – Learning Objectives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C0B70-79CA-CC47-AE2B-B334FF5D048E}"/>
              </a:ext>
            </a:extLst>
          </p:cNvPr>
          <p:cNvSpPr txBox="1"/>
          <p:nvPr/>
        </p:nvSpPr>
        <p:spPr>
          <a:xfrm>
            <a:off x="797859" y="1167831"/>
            <a:ext cx="109064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 the major processes in TREES</a:t>
            </a:r>
          </a:p>
          <a:p>
            <a:pPr marL="342900" indent="-342900">
              <a:buAutoNum type="arabicParenR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comfortable with running TREES</a:t>
            </a:r>
          </a:p>
          <a:p>
            <a:pPr marL="342900" indent="-342900">
              <a:buFontTx/>
              <a:buAutoNum type="arabicParenR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Get data into TREES</a:t>
            </a:r>
          </a:p>
          <a:p>
            <a:pPr marL="342900" indent="-342900">
              <a:buAutoNum type="arabicParenR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 TREES to address research questions</a:t>
            </a:r>
          </a:p>
          <a:p>
            <a:pPr marL="342900" indent="-342900">
              <a:buAutoNum type="arabicParenR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53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hizo-3d-v2.tiff">
            <a:extLst>
              <a:ext uri="{FF2B5EF4-FFF2-40B4-BE49-F238E27FC236}">
                <a16:creationId xmlns:a16="http://schemas.microsoft.com/office/drawing/2014/main" id="{564B868A-5292-9140-B70C-903202C15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34" y="2099129"/>
            <a:ext cx="2779776" cy="354299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B6E1BE-2CEF-D048-9B2C-12CC81C634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4434" y="749313"/>
          <a:ext cx="7848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2" name="Equation" r:id="rId4" imgW="3924300" imgH="508000" progId="Equation.DSMT4">
                  <p:embed/>
                </p:oleObj>
              </mc:Choice>
              <mc:Fallback>
                <p:oleObj name="Equation" r:id="rId4" imgW="3924300" imgH="508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BB6E1BE-2CEF-D048-9B2C-12CC81C63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4434" y="749313"/>
                        <a:ext cx="78486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4F7A575-3A7C-7D4E-80F6-E60C81D165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739" y="4260237"/>
          <a:ext cx="5143500" cy="89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3" name="Equation" r:id="rId6" imgW="2857500" imgH="495300" progId="Equation.DSMT4">
                  <p:embed/>
                </p:oleObj>
              </mc:Choice>
              <mc:Fallback>
                <p:oleObj name="Equation" r:id="rId6" imgW="2857500" imgH="4953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4F7A575-3A7C-7D4E-80F6-E60C81D16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1739" y="4260237"/>
                        <a:ext cx="5143500" cy="89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4C0AC48-0B95-5B43-A575-E31C572832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739" y="5196353"/>
          <a:ext cx="4434840" cy="89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4" name="Equation" r:id="rId8" imgW="2463800" imgH="495300" progId="Equation.DSMT4">
                  <p:embed/>
                </p:oleObj>
              </mc:Choice>
              <mc:Fallback>
                <p:oleObj name="Equation" r:id="rId8" imgW="2463800" imgH="4953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4C0AC48-0B95-5B43-A575-E31C572832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51739" y="5196353"/>
                        <a:ext cx="4434840" cy="89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365DE1C-27B3-E447-9DBA-A1DCD009F8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2308" y="2071796"/>
          <a:ext cx="4137660" cy="89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5" name="Equation" r:id="rId10" imgW="2298700" imgH="495300" progId="Equation.DSMT4">
                  <p:embed/>
                </p:oleObj>
              </mc:Choice>
              <mc:Fallback>
                <p:oleObj name="Equation" r:id="rId10" imgW="2298700" imgH="4953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365DE1C-27B3-E447-9DBA-A1DCD009F8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52308" y="2071796"/>
                        <a:ext cx="4137660" cy="89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539EF7F-6C2E-4D4C-9B32-84FB56DE55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739" y="2963336"/>
          <a:ext cx="4411980" cy="89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6" name="Equation" r:id="rId12" imgW="2451100" imgH="495300" progId="Equation.DSMT4">
                  <p:embed/>
                </p:oleObj>
              </mc:Choice>
              <mc:Fallback>
                <p:oleObj name="Equation" r:id="rId12" imgW="2451100" imgH="4953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539EF7F-6C2E-4D4C-9B32-84FB56DE55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51739" y="2963336"/>
                        <a:ext cx="4411980" cy="891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0BBA8B-916F-3648-9A35-272CF839C303}"/>
              </a:ext>
            </a:extLst>
          </p:cNvPr>
          <p:cNvSpPr txBox="1"/>
          <p:nvPr/>
        </p:nvSpPr>
        <p:spPr>
          <a:xfrm>
            <a:off x="3901996" y="-94657"/>
            <a:ext cx="4033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7. Nitrogen dynamics</a:t>
            </a:r>
          </a:p>
        </p:txBody>
      </p:sp>
    </p:spTree>
    <p:extLst>
      <p:ext uri="{BB962C8B-B14F-4D97-AF65-F5344CB8AC3E}">
        <p14:creationId xmlns:p14="http://schemas.microsoft.com/office/powerpoint/2010/main" val="3970645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72574F8-977F-BC4E-A11A-A4EC28819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944" y="116516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78A368-CE8D-7C4E-9858-59E647535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8515" y="277624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7154CD6-2E6C-BC4B-BB5D-3B5B9D9D7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29" y="34185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9B00C6C7-081A-474A-B269-C8D483A3B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8515" y="406075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BA08812-ABBB-3448-9E9A-B4DDC1C9BA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7552" y="869041"/>
          <a:ext cx="50101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5" r:id="rId3" imgW="3340100" imgH="520700" progId="Equation.DSMT4">
                  <p:embed/>
                </p:oleObj>
              </mc:Choice>
              <mc:Fallback>
                <p:oleObj r:id="rId3" imgW="3340100" imgH="5207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EBA08812-ABBB-3448-9E9A-B4DDC1C9BA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2" y="869041"/>
                        <a:ext cx="501015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>
            <a:extLst>
              <a:ext uri="{FF2B5EF4-FFF2-40B4-BE49-F238E27FC236}">
                <a16:creationId xmlns:a16="http://schemas.microsoft.com/office/drawing/2014/main" id="{E814F5F5-0896-CD43-A0B4-AB54FB00F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8515" y="47030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1856BF7-CB53-BF4A-ACE9-888044979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7552" y="1708137"/>
          <a:ext cx="3200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6" r:id="rId5" imgW="2133600" imgH="520700" progId="Equation.DSMT4">
                  <p:embed/>
                </p:oleObj>
              </mc:Choice>
              <mc:Fallback>
                <p:oleObj r:id="rId5" imgW="2133600" imgH="5207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1856BF7-CB53-BF4A-ACE9-888044979C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2" y="1708137"/>
                        <a:ext cx="320040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7">
            <a:extLst>
              <a:ext uri="{FF2B5EF4-FFF2-40B4-BE49-F238E27FC236}">
                <a16:creationId xmlns:a16="http://schemas.microsoft.com/office/drawing/2014/main" id="{7F8A83BC-7019-E143-9A87-DF0F63132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829" y="53452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61E0CBA-2DBF-0C4B-9132-77E7DCAAB4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7552" y="2547233"/>
          <a:ext cx="22669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7" r:id="rId7" imgW="1511300" imgH="520700" progId="Equation.DSMT4">
                  <p:embed/>
                </p:oleObj>
              </mc:Choice>
              <mc:Fallback>
                <p:oleObj r:id="rId7" imgW="1511300" imgH="5207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561E0CBA-2DBF-0C4B-9132-77E7DCAAB4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2" y="2547233"/>
                        <a:ext cx="226695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9">
            <a:extLst>
              <a:ext uri="{FF2B5EF4-FFF2-40B4-BE49-F238E27FC236}">
                <a16:creationId xmlns:a16="http://schemas.microsoft.com/office/drawing/2014/main" id="{611B511A-517D-4349-8AB0-0D20119AF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230" y="53470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350097FC-4AC8-5B48-BD3F-197DEA8BFA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7552" y="3435804"/>
          <a:ext cx="61912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8" r:id="rId9" imgW="4127500" imgH="584200" progId="Equation.DSMT4">
                  <p:embed/>
                </p:oleObj>
              </mc:Choice>
              <mc:Fallback>
                <p:oleObj r:id="rId9" imgW="4127500" imgH="5842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350097FC-4AC8-5B48-BD3F-197DEA8BFA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2" y="3435804"/>
                        <a:ext cx="6191250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263B2B-B9C7-5D46-89CC-75B82CC6CA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7387" y="2164848"/>
                <a:ext cx="4353115" cy="642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263B2B-B9C7-5D46-89CC-75B82CC6C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387" y="2164848"/>
                <a:ext cx="4353115" cy="642355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887F9CA-6C04-F64E-B24C-55093D923312}"/>
              </a:ext>
            </a:extLst>
          </p:cNvPr>
          <p:cNvSpPr/>
          <p:nvPr/>
        </p:nvSpPr>
        <p:spPr>
          <a:xfrm>
            <a:off x="2638628" y="4587950"/>
            <a:ext cx="7042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0.0085  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kd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d-1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0.6     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kn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m3 d-1 gC-1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0.4      kea, m3 d-1 gC-1 (for exudates)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0.6     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kes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m3 d-1 gC-1 (for exudates)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0.000065 kl, m3 d-1 gC-1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0.0000025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kh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m3 d-1 gC-1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D92CDB-4DE0-C94D-9327-939D4C5B14E0}"/>
              </a:ext>
            </a:extLst>
          </p:cNvPr>
          <p:cNvSpPr txBox="1"/>
          <p:nvPr/>
        </p:nvSpPr>
        <p:spPr>
          <a:xfrm>
            <a:off x="3901996" y="-94657"/>
            <a:ext cx="4033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7. Nitrogen dynamics</a:t>
            </a:r>
          </a:p>
        </p:txBody>
      </p:sp>
    </p:spTree>
    <p:extLst>
      <p:ext uri="{BB962C8B-B14F-4D97-AF65-F5344CB8AC3E}">
        <p14:creationId xmlns:p14="http://schemas.microsoft.com/office/powerpoint/2010/main" val="134242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E52A306-8AA5-EA45-8913-9873B07C3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173" y="1034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FEE423-D344-944B-B169-248B61625E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8270" y="1268185"/>
          <a:ext cx="4160520" cy="325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" r:id="rId3" imgW="3200400" imgH="2501900" progId="Equation.DSMT4">
                  <p:embed/>
                </p:oleObj>
              </mc:Choice>
              <mc:Fallback>
                <p:oleObj r:id="rId3" imgW="3200400" imgH="25019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AFEE423-D344-944B-B169-248B61625E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270" y="1268185"/>
                        <a:ext cx="4160520" cy="32524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029489B-E213-B242-95E7-900994A143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8270" y="5125956"/>
          <a:ext cx="7875270" cy="792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" r:id="rId5" imgW="6057900" imgH="609600" progId="Equation.DSMT4">
                  <p:embed/>
                </p:oleObj>
              </mc:Choice>
              <mc:Fallback>
                <p:oleObj r:id="rId5" imgW="6057900" imgH="6096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029489B-E213-B242-95E7-900994A143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270" y="5125956"/>
                        <a:ext cx="7875270" cy="792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5FE954-90A8-4D44-B66F-4C6BC1FF4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082" y="641113"/>
            <a:ext cx="75825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Mineralization (positive) – </a:t>
            </a:r>
            <a:r>
              <a:rPr lang="en-US" dirty="0" err="1">
                <a:latin typeface="Arial"/>
                <a:cs typeface="Arial"/>
              </a:rPr>
              <a:t>Immobolization</a:t>
            </a:r>
            <a:r>
              <a:rPr lang="en-US" dirty="0">
                <a:latin typeface="Arial"/>
                <a:cs typeface="Arial"/>
              </a:rPr>
              <a:t> (negative):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951DF-2B2F-D245-AC58-6DC596903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082" y="4664292"/>
            <a:ext cx="64684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Mineralization or </a:t>
            </a:r>
            <a:r>
              <a:rPr lang="en-US" dirty="0" err="1">
                <a:latin typeface="Arial"/>
                <a:cs typeface="Arial"/>
              </a:rPr>
              <a:t>Immobolization</a:t>
            </a:r>
            <a:r>
              <a:rPr lang="en-US" dirty="0">
                <a:latin typeface="Arial"/>
                <a:cs typeface="Arial"/>
              </a:rPr>
              <a:t> rate function: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75062-FC89-0A45-8A43-89734C533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313" y="2327665"/>
            <a:ext cx="8691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Litter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A8DD0-77D9-1845-9D46-080FC6FFC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312" y="1490574"/>
            <a:ext cx="12458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Humus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41BE8-925A-5F42-8F01-753A49F9B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312" y="3153655"/>
            <a:ext cx="17091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Amino acid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5224B-0880-1247-98C3-7FE2E7D5B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313" y="3908973"/>
            <a:ext cx="23599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Sugar (glucose)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0FACF-CD4E-BE45-B58B-2A93A51950AD}"/>
              </a:ext>
            </a:extLst>
          </p:cNvPr>
          <p:cNvSpPr txBox="1"/>
          <p:nvPr/>
        </p:nvSpPr>
        <p:spPr>
          <a:xfrm>
            <a:off x="3901996" y="-94657"/>
            <a:ext cx="4033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7. Nitrogen dynamics</a:t>
            </a:r>
          </a:p>
        </p:txBody>
      </p:sp>
    </p:spTree>
    <p:extLst>
      <p:ext uri="{BB962C8B-B14F-4D97-AF65-F5344CB8AC3E}">
        <p14:creationId xmlns:p14="http://schemas.microsoft.com/office/powerpoint/2010/main" val="261243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no-drought.tiff">
            <a:extLst>
              <a:ext uri="{FF2B5EF4-FFF2-40B4-BE49-F238E27FC236}">
                <a16:creationId xmlns:a16="http://schemas.microsoft.com/office/drawing/2014/main" id="{9E3DEA5F-B12C-BF4E-935D-FFA53487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03" y="725780"/>
            <a:ext cx="4178300" cy="4356100"/>
          </a:xfrm>
          <a:prstGeom prst="rect">
            <a:avLst/>
          </a:prstGeom>
          <a:ln w="38100" cmpd="sng">
            <a:noFill/>
          </a:ln>
        </p:spPr>
      </p:pic>
      <p:pic>
        <p:nvPicPr>
          <p:cNvPr id="5" name="Picture 4" descr="pinon-drought.tiff">
            <a:extLst>
              <a:ext uri="{FF2B5EF4-FFF2-40B4-BE49-F238E27FC236}">
                <a16:creationId xmlns:a16="http://schemas.microsoft.com/office/drawing/2014/main" id="{CB23C1E1-9DD3-A64C-8511-8A5E25743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28" y="1632560"/>
            <a:ext cx="4475480" cy="3449320"/>
          </a:xfrm>
          <a:prstGeom prst="rect">
            <a:avLst/>
          </a:prstGeom>
          <a:ln w="38100" cmpd="sng">
            <a:noFill/>
          </a:ln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3336AC78-60BE-414C-B308-0E1BC463C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144" y="5268723"/>
            <a:ext cx="353222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err="1">
                <a:latin typeface="Arial"/>
                <a:cs typeface="Arial"/>
              </a:rPr>
              <a:t>Piñon</a:t>
            </a:r>
            <a:r>
              <a:rPr lang="en-US" sz="2000" dirty="0">
                <a:latin typeface="Arial"/>
                <a:cs typeface="Arial"/>
              </a:rPr>
              <a:t> turns from green to orange just before death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F836D-AA35-064A-9EA3-16C8FA4DE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580" y="5268723"/>
            <a:ext cx="353222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Arial"/>
                <a:cs typeface="Arial"/>
              </a:rPr>
              <a:t>Juniper dies off gradually over several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04725-B7A5-334A-8BB4-64F6F55D0FCB}"/>
              </a:ext>
            </a:extLst>
          </p:cNvPr>
          <p:cNvSpPr txBox="1"/>
          <p:nvPr/>
        </p:nvSpPr>
        <p:spPr>
          <a:xfrm>
            <a:off x="1534233" y="-54430"/>
            <a:ext cx="9259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Example: Piñon-juniper have different drought responses</a:t>
            </a:r>
          </a:p>
        </p:txBody>
      </p:sp>
    </p:spTree>
    <p:extLst>
      <p:ext uri="{BB962C8B-B14F-4D97-AF65-F5344CB8AC3E}">
        <p14:creationId xmlns:p14="http://schemas.microsoft.com/office/powerpoint/2010/main" val="310609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ABEFBB28-E4B7-B046-AB53-F7F532484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126" y="5911998"/>
            <a:ext cx="404469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Arial"/>
                <a:cs typeface="Arial"/>
              </a:rPr>
              <a:t>Mackay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, 2015, Water Resources Research</a:t>
            </a:r>
          </a:p>
        </p:txBody>
      </p:sp>
      <p:pic>
        <p:nvPicPr>
          <p:cNvPr id="6" name="Picture 5" descr="Figure6-psi_comparisons_v3-revision.TIF">
            <a:extLst>
              <a:ext uri="{FF2B5EF4-FFF2-40B4-BE49-F238E27FC236}">
                <a16:creationId xmlns:a16="http://schemas.microsoft.com/office/drawing/2014/main" id="{E47B5DBF-FE0B-D745-A866-14EB2D80F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6" r="1323"/>
          <a:stretch/>
        </p:blipFill>
        <p:spPr>
          <a:xfrm>
            <a:off x="7660779" y="686704"/>
            <a:ext cx="2594598" cy="55480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4E291-0EB6-BC4D-AC0C-5CCFA4C56F39}"/>
              </a:ext>
            </a:extLst>
          </p:cNvPr>
          <p:cNvGrpSpPr/>
          <p:nvPr/>
        </p:nvGrpSpPr>
        <p:grpSpPr>
          <a:xfrm>
            <a:off x="1704126" y="686705"/>
            <a:ext cx="5659334" cy="5225293"/>
            <a:chOff x="180125" y="741449"/>
            <a:chExt cx="5245900" cy="50334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8EB1F3-0D2B-8F4C-AF19-1D0CCF77738E}"/>
                </a:ext>
              </a:extLst>
            </p:cNvPr>
            <p:cNvSpPr/>
            <p:nvPr/>
          </p:nvSpPr>
          <p:spPr>
            <a:xfrm>
              <a:off x="3083673" y="745704"/>
              <a:ext cx="1040024" cy="50249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Figure4-pinon_sims_v4.TIF">
              <a:extLst>
                <a:ext uri="{FF2B5EF4-FFF2-40B4-BE49-F238E27FC236}">
                  <a16:creationId xmlns:a16="http://schemas.microsoft.com/office/drawing/2014/main" id="{350B7348-D5D9-244A-906C-8CD5020D1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01"/>
            <a:stretch/>
          </p:blipFill>
          <p:spPr>
            <a:xfrm>
              <a:off x="3083673" y="745704"/>
              <a:ext cx="2342352" cy="5029200"/>
            </a:xfrm>
            <a:prstGeom prst="rect">
              <a:avLst/>
            </a:prstGeom>
          </p:spPr>
        </p:pic>
        <p:pic>
          <p:nvPicPr>
            <p:cNvPr id="10" name="Picture 9" descr="Figure4-pinon_sims_v4.TIF">
              <a:extLst>
                <a:ext uri="{FF2B5EF4-FFF2-40B4-BE49-F238E27FC236}">
                  <a16:creationId xmlns:a16="http://schemas.microsoft.com/office/drawing/2014/main" id="{F627EE5E-1C58-0341-A710-9C830ACC3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031"/>
            <a:stretch/>
          </p:blipFill>
          <p:spPr>
            <a:xfrm>
              <a:off x="180125" y="741449"/>
              <a:ext cx="2907075" cy="50292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D352D23-1416-974A-AF66-7BBD2FCC6DA5}"/>
                </a:ext>
              </a:extLst>
            </p:cNvPr>
            <p:cNvGrpSpPr/>
            <p:nvPr/>
          </p:nvGrpSpPr>
          <p:grpSpPr>
            <a:xfrm>
              <a:off x="3642205" y="2134993"/>
              <a:ext cx="1554563" cy="514590"/>
              <a:chOff x="6546676" y="1697051"/>
              <a:chExt cx="1554563" cy="514590"/>
            </a:xfrm>
          </p:grpSpPr>
          <p:pic>
            <p:nvPicPr>
              <p:cNvPr id="13" name="Picture 12" descr="Figure4-pinon_sims_v4.TIF">
                <a:extLst>
                  <a:ext uri="{FF2B5EF4-FFF2-40B4-BE49-F238E27FC236}">
                    <a16:creationId xmlns:a16="http://schemas.microsoft.com/office/drawing/2014/main" id="{7B97A006-F4F0-8440-82E0-48973B0C03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18" t="4650" r="32843" b="85118"/>
              <a:stretch/>
            </p:blipFill>
            <p:spPr>
              <a:xfrm>
                <a:off x="6546676" y="1697051"/>
                <a:ext cx="1554563" cy="51459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FCADE7-2024-3444-9509-A131E21BBA2D}"/>
                  </a:ext>
                </a:extLst>
              </p:cNvPr>
              <p:cNvSpPr/>
              <p:nvPr/>
            </p:nvSpPr>
            <p:spPr>
              <a:xfrm>
                <a:off x="7521015" y="1697051"/>
                <a:ext cx="580224" cy="1423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0936DB-AB07-1C4B-AB9E-C77290340651}"/>
                </a:ext>
              </a:extLst>
            </p:cNvPr>
            <p:cNvSpPr txBox="1"/>
            <p:nvPr/>
          </p:nvSpPr>
          <p:spPr>
            <a:xfrm>
              <a:off x="3105569" y="985382"/>
              <a:ext cx="330167" cy="23718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/>
                  <a:cs typeface="Arial"/>
                </a:rPr>
                <a:t>(B)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9FF396-5EE2-324F-9837-74324A4255D9}"/>
              </a:ext>
            </a:extLst>
          </p:cNvPr>
          <p:cNvSpPr txBox="1"/>
          <p:nvPr/>
        </p:nvSpPr>
        <p:spPr>
          <a:xfrm>
            <a:off x="8130859" y="3710729"/>
            <a:ext cx="355611" cy="24622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193FA-66C2-7D4F-80DD-AF5122B89EFB}"/>
              </a:ext>
            </a:extLst>
          </p:cNvPr>
          <p:cNvSpPr txBox="1"/>
          <p:nvPr/>
        </p:nvSpPr>
        <p:spPr>
          <a:xfrm>
            <a:off x="8105453" y="967949"/>
            <a:ext cx="355611" cy="24622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(A)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FD9FF7B3-AD44-4749-8961-8E0B16ABA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108" y="1231604"/>
            <a:ext cx="583713" cy="30777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Refill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C65478DC-3F8B-B748-B1F6-6672DBE38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3790" y="1231604"/>
            <a:ext cx="863099" cy="307777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2F2F2"/>
                </a:solidFill>
                <a:latin typeface="Arial"/>
                <a:cs typeface="Arial"/>
              </a:rPr>
              <a:t>No Refill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B1417E11-84D4-DE4D-84F1-DE7DD87D4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0076" y="3803061"/>
            <a:ext cx="863099" cy="307777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2F2F2"/>
                </a:solidFill>
                <a:latin typeface="Arial"/>
                <a:cs typeface="Arial"/>
              </a:rPr>
              <a:t>No Refill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34BE28E3-9003-2A4D-B95B-B464DD309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0076" y="985383"/>
            <a:ext cx="583713" cy="30777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2F2F2"/>
                </a:solidFill>
                <a:latin typeface="Arial"/>
                <a:cs typeface="Arial"/>
              </a:rPr>
              <a:t>Refill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AE30F88-B5C8-934D-B6F8-8E14994F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65017"/>
            <a:ext cx="8229600" cy="556275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  <a:latin typeface="Arial"/>
                <a:cs typeface="Arial"/>
              </a:rPr>
              <a:t>Piñon</a:t>
            </a: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: No xylem refilling and root mortality</a:t>
            </a:r>
          </a:p>
        </p:txBody>
      </p:sp>
    </p:spTree>
    <p:extLst>
      <p:ext uri="{BB962C8B-B14F-4D97-AF65-F5344CB8AC3E}">
        <p14:creationId xmlns:p14="http://schemas.microsoft.com/office/powerpoint/2010/main" val="59671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5-juniper_sims_v2.TIF">
            <a:extLst>
              <a:ext uri="{FF2B5EF4-FFF2-40B4-BE49-F238E27FC236}">
                <a16:creationId xmlns:a16="http://schemas.microsoft.com/office/drawing/2014/main" id="{3ADCE97B-AEBB-7546-80CD-48451B640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94" y="674452"/>
            <a:ext cx="5948582" cy="5237545"/>
          </a:xfrm>
          <a:prstGeom prst="rect">
            <a:avLst/>
          </a:prstGeom>
        </p:spPr>
      </p:pic>
      <p:pic>
        <p:nvPicPr>
          <p:cNvPr id="5" name="Picture 4" descr="Figure6-psi_comparisons_v3-revision.TIF">
            <a:extLst>
              <a:ext uri="{FF2B5EF4-FFF2-40B4-BE49-F238E27FC236}">
                <a16:creationId xmlns:a16="http://schemas.microsoft.com/office/drawing/2014/main" id="{587125BF-6C44-3D46-80A5-B64D3C23E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28"/>
          <a:stretch/>
        </p:blipFill>
        <p:spPr>
          <a:xfrm>
            <a:off x="7823270" y="674452"/>
            <a:ext cx="2567530" cy="5548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FCC81-54D0-A949-B856-7B89F8FCB899}"/>
              </a:ext>
            </a:extLst>
          </p:cNvPr>
          <p:cNvSpPr txBox="1"/>
          <p:nvPr/>
        </p:nvSpPr>
        <p:spPr>
          <a:xfrm>
            <a:off x="8331783" y="3677882"/>
            <a:ext cx="355611" cy="24622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(B)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BB929-97E1-5B46-BBDA-E1E9708991FD}"/>
              </a:ext>
            </a:extLst>
          </p:cNvPr>
          <p:cNvSpPr txBox="1"/>
          <p:nvPr/>
        </p:nvSpPr>
        <p:spPr>
          <a:xfrm>
            <a:off x="8306377" y="935102"/>
            <a:ext cx="355611" cy="24622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29A7-EB21-3B44-BB0F-F2501163F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126" y="5911998"/>
            <a:ext cx="404469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Arial"/>
                <a:cs typeface="Arial"/>
              </a:rPr>
              <a:t>Mackay </a:t>
            </a:r>
            <a:r>
              <a:rPr lang="en-US" sz="1400" i="1" dirty="0">
                <a:latin typeface="Arial"/>
                <a:cs typeface="Arial"/>
              </a:rPr>
              <a:t>et al.</a:t>
            </a:r>
            <a:r>
              <a:rPr lang="en-US" sz="1400" dirty="0">
                <a:latin typeface="Arial"/>
                <a:cs typeface="Arial"/>
              </a:rPr>
              <a:t>, 2015, Water Resources Research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02716DAE-A3A7-A443-A2B0-96847E4BF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4816" y="3735021"/>
            <a:ext cx="863099" cy="307777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2F2F2"/>
                </a:solidFill>
                <a:latin typeface="Arial"/>
                <a:cs typeface="Arial"/>
              </a:rPr>
              <a:t>No Refill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D4BA8489-4E77-4F4E-B402-463A84CCB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4816" y="985383"/>
            <a:ext cx="583713" cy="30777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2F2F2"/>
                </a:solidFill>
                <a:latin typeface="Arial"/>
                <a:cs typeface="Arial"/>
              </a:rPr>
              <a:t>Refill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CDF88D88-5C1C-A54B-B973-F7504321C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771" y="2121899"/>
            <a:ext cx="863099" cy="307777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2F2F2"/>
                </a:solidFill>
                <a:latin typeface="Arial"/>
                <a:cs typeface="Arial"/>
              </a:rPr>
              <a:t>No Refill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DD778937-BA32-1E45-9BCD-D3EDE3CE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239" y="2402911"/>
            <a:ext cx="583713" cy="30777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F2F2F2"/>
                </a:solidFill>
                <a:latin typeface="Arial"/>
                <a:cs typeface="Arial"/>
              </a:rPr>
              <a:t>Refill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B5D523-32F9-0149-8CE5-E9D72B3C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-54131"/>
            <a:ext cx="8229600" cy="5562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Juniper: No xylem refilling and canopy mortality</a:t>
            </a:r>
          </a:p>
        </p:txBody>
      </p:sp>
    </p:spTree>
    <p:extLst>
      <p:ext uri="{BB962C8B-B14F-4D97-AF65-F5344CB8AC3E}">
        <p14:creationId xmlns:p14="http://schemas.microsoft.com/office/powerpoint/2010/main" val="153097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rees_lostCreek.tif">
            <a:extLst>
              <a:ext uri="{FF2B5EF4-FFF2-40B4-BE49-F238E27FC236}">
                <a16:creationId xmlns:a16="http://schemas.microsoft.com/office/drawing/2014/main" id="{CA6526D7-40BD-8B43-8FB1-10ED7FC1C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7" r="39520"/>
          <a:stretch/>
        </p:blipFill>
        <p:spPr bwMode="auto">
          <a:xfrm>
            <a:off x="66292" y="670030"/>
            <a:ext cx="2001716" cy="538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50606-9301-F345-B88A-5B49C1EDB653}"/>
              </a:ext>
            </a:extLst>
          </p:cNvPr>
          <p:cNvSpPr txBox="1"/>
          <p:nvPr/>
        </p:nvSpPr>
        <p:spPr>
          <a:xfrm>
            <a:off x="3562881" y="-43544"/>
            <a:ext cx="5144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Major Processes in TREES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Shape 226">
            <a:extLst>
              <a:ext uri="{FF2B5EF4-FFF2-40B4-BE49-F238E27FC236}">
                <a16:creationId xmlns:a16="http://schemas.microsoft.com/office/drawing/2014/main" id="{ECAAC4C3-7232-F148-B1F8-2B8B8BB5DDB2}"/>
              </a:ext>
            </a:extLst>
          </p:cNvPr>
          <p:cNvSpPr/>
          <p:nvPr/>
        </p:nvSpPr>
        <p:spPr>
          <a:xfrm>
            <a:off x="6135348" y="910793"/>
            <a:ext cx="5590572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1. Leaf/Canopy – energy relations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2. Leaf/Canopy diffusive conductance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3. Photosynthesis (C3 and C4)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4. Vegetative growth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5. Soil-xylem hydraulics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6. Vadose zone soil physics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7. Nitrogen dynamics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A39F7-36C4-314F-B64D-72B67029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33" y="670029"/>
            <a:ext cx="3555090" cy="53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3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A156647-7505-3946-86CF-F9D3DDEAD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435" y="27468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024D056-B5A2-7D45-BAD2-D19EA76B1A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006060"/>
              </p:ext>
            </p:extLst>
          </p:nvPr>
        </p:nvGraphicFramePr>
        <p:xfrm>
          <a:off x="7683586" y="1655124"/>
          <a:ext cx="1123696" cy="795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9" r:id="rId3" imgW="14046200" imgH="9944100" progId="Equation.3">
                  <p:embed/>
                </p:oleObj>
              </mc:Choice>
              <mc:Fallback>
                <p:oleObj r:id="rId3" imgW="14046200" imgH="9944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86" y="1655124"/>
                        <a:ext cx="1123696" cy="7955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A99E9E0-DD85-1143-8C3C-9DBCAC2C1B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959797"/>
              </p:ext>
            </p:extLst>
          </p:nvPr>
        </p:nvGraphicFramePr>
        <p:xfrm>
          <a:off x="7066393" y="763134"/>
          <a:ext cx="1474216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0" r:id="rId5" imgW="18427700" imgH="5270500" progId="Equation.3">
                  <p:embed/>
                </p:oleObj>
              </mc:Choice>
              <mc:Fallback>
                <p:oleObj r:id="rId5" imgW="18427700" imgH="5270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6393" y="763134"/>
                        <a:ext cx="1474216" cy="421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9C8CA54-4AC1-4949-987F-231505D54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107417"/>
              </p:ext>
            </p:extLst>
          </p:nvPr>
        </p:nvGraphicFramePr>
        <p:xfrm>
          <a:off x="5775282" y="3538466"/>
          <a:ext cx="4728464" cy="842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1" r:id="rId7" imgW="59105800" imgH="10528300" progId="Equation.3">
                  <p:embed/>
                </p:oleObj>
              </mc:Choice>
              <mc:Fallback>
                <p:oleObj r:id="rId7" imgW="59105800" imgH="10528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282" y="3538466"/>
                        <a:ext cx="4728464" cy="8422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6">
            <a:extLst>
              <a:ext uri="{FF2B5EF4-FFF2-40B4-BE49-F238E27FC236}">
                <a16:creationId xmlns:a16="http://schemas.microsoft.com/office/drawing/2014/main" id="{6AF0EBF3-B825-FA4D-9034-76A6F237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9082" y="33094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6E4A9F2-966D-9F47-B7D2-73C6006DD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714" y="393797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0B272F82-195B-9B41-AFC3-03DAE9600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556952"/>
              </p:ext>
            </p:extLst>
          </p:nvPr>
        </p:nvGraphicFramePr>
        <p:xfrm>
          <a:off x="7250006" y="4618918"/>
          <a:ext cx="1779016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2" r:id="rId9" imgW="22237700" imgH="5270500" progId="Equation.3">
                  <p:embed/>
                </p:oleObj>
              </mc:Choice>
              <mc:Fallback>
                <p:oleObj r:id="rId9" imgW="22237700" imgH="5270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0006" y="4618918"/>
                        <a:ext cx="1779016" cy="421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88EDAB63-03D2-ED44-985F-28F9E551D7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69580"/>
              </p:ext>
            </p:extLst>
          </p:nvPr>
        </p:nvGraphicFramePr>
        <p:xfrm>
          <a:off x="5725721" y="5198095"/>
          <a:ext cx="1685544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3" r:id="rId11" imgW="21069300" imgH="5270500" progId="Equation.3">
                  <p:embed/>
                </p:oleObj>
              </mc:Choice>
              <mc:Fallback>
                <p:oleObj r:id="rId11" imgW="21069300" imgH="52705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21" y="5198095"/>
                        <a:ext cx="1685544" cy="421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3">
            <a:extLst>
              <a:ext uri="{FF2B5EF4-FFF2-40B4-BE49-F238E27FC236}">
                <a16:creationId xmlns:a16="http://schemas.microsoft.com/office/drawing/2014/main" id="{E025DF73-8E17-DB40-BEF6-760406248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56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35">
            <a:extLst>
              <a:ext uri="{FF2B5EF4-FFF2-40B4-BE49-F238E27FC236}">
                <a16:creationId xmlns:a16="http://schemas.microsoft.com/office/drawing/2014/main" id="{C996761F-512E-684E-A908-26193E8FC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41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25CABDE4-33E1-444E-82BC-EC679ABC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160" y="423559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39">
            <a:extLst>
              <a:ext uri="{FF2B5EF4-FFF2-40B4-BE49-F238E27FC236}">
                <a16:creationId xmlns:a16="http://schemas.microsoft.com/office/drawing/2014/main" id="{DCCCE71E-1B9B-AB48-8A9E-3DD610A1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916" y="29419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94AA4F-935B-E448-AE27-ED3FA9E6C5A3}"/>
              </a:ext>
            </a:extLst>
          </p:cNvPr>
          <p:cNvCxnSpPr>
            <a:cxnSpLocks/>
          </p:cNvCxnSpPr>
          <p:nvPr/>
        </p:nvCxnSpPr>
        <p:spPr>
          <a:xfrm flipV="1">
            <a:off x="7856940" y="1184775"/>
            <a:ext cx="0" cy="68238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E8542-383B-EF4F-BDCD-087DF2CD812A}"/>
              </a:ext>
            </a:extLst>
          </p:cNvPr>
          <p:cNvSpPr/>
          <p:nvPr/>
        </p:nvSpPr>
        <p:spPr>
          <a:xfrm>
            <a:off x="2074934" y="5010437"/>
            <a:ext cx="3550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41.367      latitude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-105.238    longitude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72890-C5F7-7B4B-9EA8-8833903FAD9B}"/>
              </a:ext>
            </a:extLst>
          </p:cNvPr>
          <p:cNvSpPr txBox="1"/>
          <p:nvPr/>
        </p:nvSpPr>
        <p:spPr>
          <a:xfrm>
            <a:off x="2880781" y="-103330"/>
            <a:ext cx="6218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1. Leaf/Canopy– energy relations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E4A2BDE-397F-424C-B15A-F58E5C4551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6055" y="728239"/>
            <a:ext cx="4348480" cy="306832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6C6BF1A-2F05-EB4B-B3D6-1A6899764F21}"/>
              </a:ext>
            </a:extLst>
          </p:cNvPr>
          <p:cNvSpPr txBox="1"/>
          <p:nvPr/>
        </p:nvSpPr>
        <p:spPr>
          <a:xfrm>
            <a:off x="7511421" y="583305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Campbell &amp; Norman 1998</a:t>
            </a:r>
          </a:p>
        </p:txBody>
      </p:sp>
    </p:spTree>
    <p:extLst>
      <p:ext uri="{BB962C8B-B14F-4D97-AF65-F5344CB8AC3E}">
        <p14:creationId xmlns:p14="http://schemas.microsoft.com/office/powerpoint/2010/main" val="141355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A156647-7505-3946-86CF-F9D3DDEAD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435" y="27468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6AF0EBF3-B825-FA4D-9034-76A6F237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9082" y="33094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6E4A9F2-966D-9F47-B7D2-73C6006DD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714" y="393797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E025DF73-8E17-DB40-BEF6-760406248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56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35">
            <a:extLst>
              <a:ext uri="{FF2B5EF4-FFF2-40B4-BE49-F238E27FC236}">
                <a16:creationId xmlns:a16="http://schemas.microsoft.com/office/drawing/2014/main" id="{C996761F-512E-684E-A908-26193E8FC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41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25CABDE4-33E1-444E-82BC-EC679ABC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160" y="423559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39">
            <a:extLst>
              <a:ext uri="{FF2B5EF4-FFF2-40B4-BE49-F238E27FC236}">
                <a16:creationId xmlns:a16="http://schemas.microsoft.com/office/drawing/2014/main" id="{DCCCE71E-1B9B-AB48-8A9E-3DD610A1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916" y="29419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72890-C5F7-7B4B-9EA8-8833903FAD9B}"/>
              </a:ext>
            </a:extLst>
          </p:cNvPr>
          <p:cNvSpPr txBox="1"/>
          <p:nvPr/>
        </p:nvSpPr>
        <p:spPr>
          <a:xfrm>
            <a:off x="2880781" y="-103330"/>
            <a:ext cx="6218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1. Leaf/Canopy– energy relations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E0748-94CC-7844-B9D1-B1825104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66" y="639673"/>
            <a:ext cx="4663440" cy="3943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2BE20-3042-9F4E-83BE-117AA9EA9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06" y="753340"/>
            <a:ext cx="4251960" cy="34061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4D3E11-05BF-6545-B508-D40FE30E0402}"/>
              </a:ext>
            </a:extLst>
          </p:cNvPr>
          <p:cNvSpPr/>
          <p:nvPr/>
        </p:nvSpPr>
        <p:spPr>
          <a:xfrm>
            <a:off x="5372138" y="5399824"/>
            <a:ext cx="5080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1.0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l_angle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spherical, may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34314-4414-D142-9526-603605222F1D}"/>
                  </a:ext>
                </a:extLst>
              </p:cNvPr>
              <p:cNvSpPr txBox="1"/>
              <p:nvPr/>
            </p:nvSpPr>
            <p:spPr>
              <a:xfrm>
                <a:off x="6285306" y="4490116"/>
                <a:ext cx="3887474" cy="598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𝑧𝑒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+1.774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+1.182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−0.733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34314-4414-D142-9526-603605222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306" y="4490116"/>
                <a:ext cx="3887474" cy="598947"/>
              </a:xfrm>
              <a:prstGeom prst="rect">
                <a:avLst/>
              </a:prstGeom>
              <a:blipFill>
                <a:blip r:embed="rId4"/>
                <a:stretch>
                  <a:fillRect l="-649" t="-208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900927-0074-8547-BBF9-967102723E97}"/>
              </a:ext>
            </a:extLst>
          </p:cNvPr>
          <p:cNvCxnSpPr>
            <a:cxnSpLocks/>
          </p:cNvCxnSpPr>
          <p:nvPr/>
        </p:nvCxnSpPr>
        <p:spPr>
          <a:xfrm flipV="1">
            <a:off x="6987251" y="5072417"/>
            <a:ext cx="545664" cy="26351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F1B20A-F374-3D48-8F85-619ED7512200}"/>
                  </a:ext>
                </a:extLst>
              </p:cNvPr>
              <p:cNvSpPr txBox="1"/>
              <p:nvPr/>
            </p:nvSpPr>
            <p:spPr>
              <a:xfrm>
                <a:off x="2197111" y="5072417"/>
                <a:ext cx="2960298" cy="829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𝑧𝑒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F1B20A-F374-3D48-8F85-619ED7512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11" y="5072417"/>
                <a:ext cx="2960298" cy="829651"/>
              </a:xfrm>
              <a:prstGeom prst="rect">
                <a:avLst/>
              </a:prstGeom>
              <a:blipFill>
                <a:blip r:embed="rId5"/>
                <a:stretch>
                  <a:fillRect l="-170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149D50A-B798-E84F-85D0-E4904D9415AA}"/>
              </a:ext>
            </a:extLst>
          </p:cNvPr>
          <p:cNvSpPr txBox="1"/>
          <p:nvPr/>
        </p:nvSpPr>
        <p:spPr>
          <a:xfrm>
            <a:off x="7511421" y="583305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Campbell &amp; Norman 1998</a:t>
            </a:r>
          </a:p>
        </p:txBody>
      </p:sp>
    </p:spTree>
    <p:extLst>
      <p:ext uri="{BB962C8B-B14F-4D97-AF65-F5344CB8AC3E}">
        <p14:creationId xmlns:p14="http://schemas.microsoft.com/office/powerpoint/2010/main" val="128447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A156647-7505-3946-86CF-F9D3DDEAD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435" y="274689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6AF0EBF3-B825-FA4D-9034-76A6F237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9082" y="330940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66E4A9F2-966D-9F47-B7D2-73C6006DD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714" y="393797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35">
            <a:extLst>
              <a:ext uri="{FF2B5EF4-FFF2-40B4-BE49-F238E27FC236}">
                <a16:creationId xmlns:a16="http://schemas.microsoft.com/office/drawing/2014/main" id="{C996761F-512E-684E-A908-26193E8FC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341" y="48877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25CABDE4-33E1-444E-82BC-EC679ABC3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160" y="423559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Rectangle 39">
            <a:extLst>
              <a:ext uri="{FF2B5EF4-FFF2-40B4-BE49-F238E27FC236}">
                <a16:creationId xmlns:a16="http://schemas.microsoft.com/office/drawing/2014/main" id="{DCCCE71E-1B9B-AB48-8A9E-3DD610A12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2916" y="29419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72890-C5F7-7B4B-9EA8-8833903FAD9B}"/>
              </a:ext>
            </a:extLst>
          </p:cNvPr>
          <p:cNvSpPr txBox="1"/>
          <p:nvPr/>
        </p:nvSpPr>
        <p:spPr>
          <a:xfrm>
            <a:off x="2880781" y="-103330"/>
            <a:ext cx="6218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1. Leaf/Canopy– energy relations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485B77-8E05-7542-AF26-02939311242E}"/>
                  </a:ext>
                </a:extLst>
              </p:cNvPr>
              <p:cNvSpPr txBox="1"/>
              <p:nvPr/>
            </p:nvSpPr>
            <p:spPr>
              <a:xfrm>
                <a:off x="2120760" y="916213"/>
                <a:ext cx="2732863" cy="714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𝑧𝑒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485B77-8E05-7542-AF26-029393112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60" y="916213"/>
                <a:ext cx="2732863" cy="714363"/>
              </a:xfrm>
              <a:prstGeom prst="rect">
                <a:avLst/>
              </a:prstGeom>
              <a:blipFill>
                <a:blip r:embed="rId3"/>
                <a:stretch>
                  <a:fillRect l="-2315" t="-1754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66B05-FCA8-6F42-BD4B-52BE2F84E852}"/>
                  </a:ext>
                </a:extLst>
              </p:cNvPr>
              <p:cNvSpPr txBox="1"/>
              <p:nvPr/>
            </p:nvSpPr>
            <p:spPr>
              <a:xfrm>
                <a:off x="4342057" y="1717143"/>
                <a:ext cx="5538567" cy="8545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li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66B05-FCA8-6F42-BD4B-52BE2F84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057" y="1717143"/>
                <a:ext cx="5538567" cy="854529"/>
              </a:xfrm>
              <a:prstGeom prst="rect">
                <a:avLst/>
              </a:prstGeom>
              <a:blipFill>
                <a:blip r:embed="rId4"/>
                <a:stretch>
                  <a:fillRect l="-5479" t="-176471" b="-26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4880B1-15E3-A948-BB88-940DDA89A023}"/>
                  </a:ext>
                </a:extLst>
              </p:cNvPr>
              <p:cNvSpPr txBox="1"/>
              <p:nvPr/>
            </p:nvSpPr>
            <p:spPr>
              <a:xfrm>
                <a:off x="6032268" y="2780171"/>
                <a:ext cx="2573782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4880B1-15E3-A948-BB88-940DDA89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268" y="2780171"/>
                <a:ext cx="2573782" cy="394339"/>
              </a:xfrm>
              <a:prstGeom prst="rect">
                <a:avLst/>
              </a:prstGeom>
              <a:blipFill>
                <a:blip r:embed="rId5"/>
                <a:stretch>
                  <a:fillRect l="-1478" r="-98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4D7FD72F-4FC5-A04C-9DE6-F9383B9D6A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482421"/>
              </p:ext>
            </p:extLst>
          </p:nvPr>
        </p:nvGraphicFramePr>
        <p:xfrm>
          <a:off x="2120759" y="4738135"/>
          <a:ext cx="2237039" cy="463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1" r:id="rId6" imgW="25450800" imgH="5270500" progId="Equation.3">
                  <p:embed/>
                </p:oleObj>
              </mc:Choice>
              <mc:Fallback>
                <p:oleObj r:id="rId6" imgW="25450800" imgH="5270500" progId="Equation.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D564A3D-8804-484D-B5CA-964F13AEB9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759" y="4738135"/>
                        <a:ext cx="2237039" cy="4632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1B64C9-F983-444A-9984-F29E244F83C2}"/>
                  </a:ext>
                </a:extLst>
              </p:cNvPr>
              <p:cNvSpPr txBox="1"/>
              <p:nvPr/>
            </p:nvSpPr>
            <p:spPr>
              <a:xfrm>
                <a:off x="2120760" y="3620635"/>
                <a:ext cx="5644109" cy="9114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𝑃𝐴𝑅𝑑𝑖𝑓𝑓𝑢𝑠𝑒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𝑃𝐴𝑅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𝑧𝑒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𝑃𝐴𝑅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Symbol" pitchFamily="2" charset="2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1B64C9-F983-444A-9984-F29E244F8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60" y="3620635"/>
                <a:ext cx="5644109" cy="911468"/>
              </a:xfrm>
              <a:prstGeom prst="rect">
                <a:avLst/>
              </a:prstGeom>
              <a:blipFill>
                <a:blip r:embed="rId8"/>
                <a:stretch>
                  <a:fillRect l="-899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4C4C24EB-FEEE-9040-8DBB-B0A49F52D5D8}"/>
              </a:ext>
            </a:extLst>
          </p:cNvPr>
          <p:cNvSpPr/>
          <p:nvPr/>
        </p:nvSpPr>
        <p:spPr>
          <a:xfrm>
            <a:off x="4678713" y="4845172"/>
            <a:ext cx="2357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fPAR_beam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fPAR_diff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DA6908-E41A-114A-A644-41C38809A089}"/>
              </a:ext>
            </a:extLst>
          </p:cNvPr>
          <p:cNvSpPr/>
          <p:nvPr/>
        </p:nvSpPr>
        <p:spPr>
          <a:xfrm>
            <a:off x="8803279" y="2742851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 omega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FE3174-2210-8748-A02C-A00B71C35FAC}"/>
              </a:ext>
            </a:extLst>
          </p:cNvPr>
          <p:cNvSpPr/>
          <p:nvPr/>
        </p:nvSpPr>
        <p:spPr>
          <a:xfrm>
            <a:off x="8245435" y="3891703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0.8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alpha_PAR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A011C-03F1-B440-AC39-5B5158E3040C}"/>
              </a:ext>
            </a:extLst>
          </p:cNvPr>
          <p:cNvSpPr txBox="1"/>
          <p:nvPr/>
        </p:nvSpPr>
        <p:spPr>
          <a:xfrm>
            <a:off x="2120759" y="5764168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Scattered light is also computed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3A097C-FCE8-6841-874F-1170656D9840}"/>
              </a:ext>
            </a:extLst>
          </p:cNvPr>
          <p:cNvSpPr txBox="1"/>
          <p:nvPr/>
        </p:nvSpPr>
        <p:spPr>
          <a:xfrm>
            <a:off x="7511421" y="583305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Campbell &amp; Norman 1998</a:t>
            </a:r>
          </a:p>
        </p:txBody>
      </p:sp>
    </p:spTree>
    <p:extLst>
      <p:ext uri="{BB962C8B-B14F-4D97-AF65-F5344CB8AC3E}">
        <p14:creationId xmlns:p14="http://schemas.microsoft.com/office/powerpoint/2010/main" val="111487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148AA19-83BD-6745-8B7A-93CA30F0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359" y="192058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48A6D-FFCC-C249-813A-58B382978878}"/>
              </a:ext>
            </a:extLst>
          </p:cNvPr>
          <p:cNvSpPr txBox="1"/>
          <p:nvPr/>
        </p:nvSpPr>
        <p:spPr>
          <a:xfrm>
            <a:off x="2474919" y="-76202"/>
            <a:ext cx="700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2. Leaf/Canopy diffusive conductance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AC0E7-8236-3645-AE24-A016CE9E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994" y="738753"/>
            <a:ext cx="4660900" cy="3530600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647DD58-3092-DB4E-9283-795C7E5008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508928"/>
              </p:ext>
            </p:extLst>
          </p:nvPr>
        </p:nvGraphicFramePr>
        <p:xfrm>
          <a:off x="2231641" y="4266915"/>
          <a:ext cx="7931520" cy="1940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5" r:id="rId4" imgW="68173600" imgH="16675100" progId="Equation.3">
                  <p:embed/>
                </p:oleObj>
              </mc:Choice>
              <mc:Fallback>
                <p:oleObj r:id="rId4" imgW="68173600" imgH="166751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2264494-F082-484B-AA06-3001B5068A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641" y="4266915"/>
                        <a:ext cx="7931520" cy="19403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425B7C65-6F86-9348-995F-A6FA51008D5D}"/>
              </a:ext>
            </a:extLst>
          </p:cNvPr>
          <p:cNvSpPr/>
          <p:nvPr/>
        </p:nvSpPr>
        <p:spPr>
          <a:xfrm>
            <a:off x="7169697" y="3332590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0.45   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z_ref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F4509-08FD-C346-AD29-5200A9AB33C2}"/>
              </a:ext>
            </a:extLst>
          </p:cNvPr>
          <p:cNvSpPr/>
          <p:nvPr/>
        </p:nvSpPr>
        <p:spPr>
          <a:xfrm>
            <a:off x="5080800" y="5654351"/>
            <a:ext cx="637953" cy="552893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509FB1-551D-3647-B8DE-8D04F294C3D6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616042" y="3701922"/>
            <a:ext cx="761678" cy="7632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5A59315-82B3-F24B-B4AB-671C1D2F9EDD}"/>
              </a:ext>
            </a:extLst>
          </p:cNvPr>
          <p:cNvSpPr/>
          <p:nvPr/>
        </p:nvSpPr>
        <p:spPr>
          <a:xfrm>
            <a:off x="7964525" y="5654350"/>
            <a:ext cx="637953" cy="552893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105F3-60DB-7146-9C73-ED987637D20A}"/>
              </a:ext>
            </a:extLst>
          </p:cNvPr>
          <p:cNvSpPr/>
          <p:nvPr/>
        </p:nvSpPr>
        <p:spPr>
          <a:xfrm>
            <a:off x="7013694" y="1366583"/>
            <a:ext cx="3663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0.5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d_factor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C&amp;Nfig5.5</a:t>
            </a:r>
          </a:p>
          <a:p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0.1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zm_factor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C&amp;Nfig5.5</a:t>
            </a:r>
          </a:p>
          <a:p>
            <a:endParaRPr lang="en-US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0.2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zh_factor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7.19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0BC1D0-29CA-2F40-B2E2-4DF192E77C77}"/>
              </a:ext>
            </a:extLst>
          </p:cNvPr>
          <p:cNvSpPr/>
          <p:nvPr/>
        </p:nvSpPr>
        <p:spPr>
          <a:xfrm>
            <a:off x="6394969" y="795951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0.3 </a:t>
            </a:r>
            <a:r>
              <a:rPr lang="en-US" dirty="0" err="1">
                <a:solidFill>
                  <a:srgbClr val="0070C0"/>
                </a:solidFill>
                <a:latin typeface="Menlo" panose="020B0609030804020204" pitchFamily="49" charset="0"/>
              </a:rPr>
              <a:t>canopy_height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</a:rPr>
              <a:t>, 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586E5A-0410-E940-AE0C-BB508F96E78B}"/>
              </a:ext>
            </a:extLst>
          </p:cNvPr>
          <p:cNvSpPr txBox="1"/>
          <p:nvPr/>
        </p:nvSpPr>
        <p:spPr>
          <a:xfrm>
            <a:off x="6503868" y="187441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026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F4A6CA-25D1-1049-8F77-E193EB84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88" y="1770985"/>
            <a:ext cx="24765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6678D-A6DA-B848-A58B-6EBC2032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33" y="867389"/>
            <a:ext cx="3771900" cy="86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D72B14-8736-5C4A-BDD2-84C970E4C62B}"/>
              </a:ext>
            </a:extLst>
          </p:cNvPr>
          <p:cNvSpPr txBox="1"/>
          <p:nvPr/>
        </p:nvSpPr>
        <p:spPr>
          <a:xfrm>
            <a:off x="4418893" y="-76202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3. Photosynthesis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71D29A-9EFB-9B40-8797-3660593CC2EC}"/>
              </a:ext>
            </a:extLst>
          </p:cNvPr>
          <p:cNvSpPr/>
          <p:nvPr/>
        </p:nvSpPr>
        <p:spPr>
          <a:xfrm>
            <a:off x="2395833" y="4478676"/>
            <a:ext cx="63236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0.01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Rd_mult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Rd=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Rd_mult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Vcmax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1.85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Jmax_mult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ratio of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Jmax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 to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Vcmax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0.80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thetaJ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curvature parameter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0.4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phiJ_sun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quantum yield, e-/photon</a:t>
            </a: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0.4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phiJ_shd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quantum yield, e-/photon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173C36-3A6A-2449-8372-EB57C0BC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488" y="2639164"/>
            <a:ext cx="4556010" cy="971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698CA8-CB41-714C-AEDF-E5D2D1424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333" y="3796496"/>
            <a:ext cx="15367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A3C3EB-C26E-CE4C-80F9-E533AEA5F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878" y="605523"/>
            <a:ext cx="4014201" cy="349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3A12953-055D-4E48-B9E6-B44F9231880D}"/>
              </a:ext>
            </a:extLst>
          </p:cNvPr>
          <p:cNvSpPr txBox="1"/>
          <p:nvPr/>
        </p:nvSpPr>
        <p:spPr>
          <a:xfrm>
            <a:off x="7511420" y="583305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Caemmerer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2013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9016A0-C03B-7B48-9B56-3B5A51A2151A}"/>
              </a:ext>
            </a:extLst>
          </p:cNvPr>
          <p:cNvSpPr txBox="1"/>
          <p:nvPr/>
        </p:nvSpPr>
        <p:spPr>
          <a:xfrm>
            <a:off x="7536034" y="3817412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0.5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cmax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11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55C6C8-EB94-6447-897C-B3BF0A2BD902}"/>
              </a:ext>
            </a:extLst>
          </p:cNvPr>
          <p:cNvSpPr txBox="1"/>
          <p:nvPr/>
        </p:nvSpPr>
        <p:spPr>
          <a:xfrm>
            <a:off x="1700482" y="1558022"/>
            <a:ext cx="896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kg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Nleaf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kg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Nleaf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kg Rub kg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Rub s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89FAD-3A13-FD4F-A516-3AAF036C9207}"/>
              </a:ext>
            </a:extLst>
          </p:cNvPr>
          <p:cNvSpPr txBox="1"/>
          <p:nvPr/>
        </p:nvSpPr>
        <p:spPr>
          <a:xfrm>
            <a:off x="1892136" y="2205656"/>
            <a:ext cx="751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Nrub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weight of Rubisco to its N content weight = 7.16 kg Rub kg-1Nrub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A00C07-AA8B-574A-B5F9-40AC5AD0F5B0}"/>
              </a:ext>
            </a:extLst>
          </p:cNvPr>
          <p:cNvSpPr/>
          <p:nvPr/>
        </p:nvSpPr>
        <p:spPr>
          <a:xfrm>
            <a:off x="2147454" y="522364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0.001815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Nleaf</a:t>
            </a:r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70C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0.2 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</a:rPr>
              <a:t>Nrubisco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</a:rPr>
              <a:t>, proportion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6C9434-22B5-464C-BECE-172AD97E39B9}"/>
              </a:ext>
            </a:extLst>
          </p:cNvPr>
          <p:cNvSpPr/>
          <p:nvPr/>
        </p:nvSpPr>
        <p:spPr>
          <a:xfrm>
            <a:off x="2147455" y="4768380"/>
            <a:ext cx="6343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3.6 act25, (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umol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mgRubisco</a:t>
            </a:r>
            <a:r>
              <a:rPr lang="en-US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/min) Rubisco activity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8CD65-2A40-AE44-BAE3-EEF5901A0B05}"/>
                  </a:ext>
                </a:extLst>
              </p:cNvPr>
              <p:cNvSpPr txBox="1"/>
              <p:nvPr/>
            </p:nvSpPr>
            <p:spPr>
              <a:xfrm>
                <a:off x="1892136" y="939669"/>
                <a:ext cx="5762347" cy="405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𝑐𝑚𝑎𝑥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𝑁𝑟𝑢𝑏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𝑝𝑒𝑟𝑁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𝑟𝑢𝑏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type m:val="li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38CD65-2A40-AE44-BAE3-EEF5901A0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136" y="939669"/>
                <a:ext cx="5762347" cy="405304"/>
              </a:xfrm>
              <a:prstGeom prst="rect">
                <a:avLst/>
              </a:prstGeom>
              <a:blipFill>
                <a:blip r:embed="rId2"/>
                <a:stretch>
                  <a:fillRect l="-659" t="-144118" r="-879" b="-2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0027837-48C4-B843-8F0E-B476322BE1FA}"/>
              </a:ext>
            </a:extLst>
          </p:cNvPr>
          <p:cNvSpPr txBox="1"/>
          <p:nvPr/>
        </p:nvSpPr>
        <p:spPr>
          <a:xfrm>
            <a:off x="2147454" y="3936080"/>
            <a:ext cx="659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the parameters below yields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Vcmax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155.9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1DF13-B397-D840-8AD1-7F202A8828E5}"/>
              </a:ext>
            </a:extLst>
          </p:cNvPr>
          <p:cNvSpPr txBox="1"/>
          <p:nvPr/>
        </p:nvSpPr>
        <p:spPr>
          <a:xfrm>
            <a:off x="2578519" y="-76202"/>
            <a:ext cx="7085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rial"/>
                <a:cs typeface="Arial"/>
              </a:rPr>
              <a:t>3. Photosynthesis (Original C3 model)</a:t>
            </a:r>
            <a:endParaRPr lang="en-US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4441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13264</TotalTime>
  <Words>1257</Words>
  <Application>Microsoft Macintosh PowerPoint</Application>
  <PresentationFormat>Widescreen</PresentationFormat>
  <Paragraphs>235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Menlo</vt:lpstr>
      <vt:lpstr>Symbol</vt:lpstr>
      <vt:lpstr>Office Theme</vt:lpstr>
      <vt:lpstr>Equation.3</vt:lpstr>
      <vt:lpstr>Equation</vt:lpstr>
      <vt:lpstr>Equation.DSMT4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Piñon: No xylem refilling and root mortality</vt:lpstr>
      <vt:lpstr>Juniper: No xylem refilling and canopy mortality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</dc:creator>
  <cp:lastModifiedBy>GeoDsm</cp:lastModifiedBy>
  <cp:revision>178</cp:revision>
  <cp:lastPrinted>2019-09-13T12:31:32Z</cp:lastPrinted>
  <dcterms:created xsi:type="dcterms:W3CDTF">2018-08-25T14:56:34Z</dcterms:created>
  <dcterms:modified xsi:type="dcterms:W3CDTF">2020-12-17T20:37:20Z</dcterms:modified>
</cp:coreProperties>
</file>